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83"/>
  </p:notesMasterIdLst>
  <p:handoutMasterIdLst>
    <p:handoutMasterId r:id="rId84"/>
  </p:handoutMasterIdLst>
  <p:sldIdLst>
    <p:sldId id="4475" r:id="rId5"/>
    <p:sldId id="2147479899" r:id="rId6"/>
    <p:sldId id="2147481874" r:id="rId7"/>
    <p:sldId id="2147481936" r:id="rId8"/>
    <p:sldId id="2147481794" r:id="rId9"/>
    <p:sldId id="2147479710" r:id="rId10"/>
    <p:sldId id="2147479733" r:id="rId11"/>
    <p:sldId id="2147479804" r:id="rId12"/>
    <p:sldId id="2147481967" r:id="rId13"/>
    <p:sldId id="280" r:id="rId14"/>
    <p:sldId id="2147481975" r:id="rId15"/>
    <p:sldId id="2147481889" r:id="rId16"/>
    <p:sldId id="2147481890" r:id="rId17"/>
    <p:sldId id="2147481894" r:id="rId18"/>
    <p:sldId id="2147481955" r:id="rId19"/>
    <p:sldId id="2147481956" r:id="rId20"/>
    <p:sldId id="2147481957" r:id="rId21"/>
    <p:sldId id="2147481958" r:id="rId22"/>
    <p:sldId id="2147479797" r:id="rId23"/>
    <p:sldId id="2147481817" r:id="rId24"/>
    <p:sldId id="2147481799" r:id="rId25"/>
    <p:sldId id="2147481800" r:id="rId26"/>
    <p:sldId id="2147481929" r:id="rId27"/>
    <p:sldId id="2147479760" r:id="rId28"/>
    <p:sldId id="2147479693" r:id="rId29"/>
    <p:sldId id="2147479759" r:id="rId30"/>
    <p:sldId id="2147481973" r:id="rId31"/>
    <p:sldId id="2147481807" r:id="rId32"/>
    <p:sldId id="2147481974" r:id="rId33"/>
    <p:sldId id="2147481808" r:id="rId34"/>
    <p:sldId id="2147481976" r:id="rId35"/>
    <p:sldId id="269" r:id="rId36"/>
    <p:sldId id="257" r:id="rId37"/>
    <p:sldId id="2147481815" r:id="rId38"/>
    <p:sldId id="2147481842" r:id="rId39"/>
    <p:sldId id="2147480006" r:id="rId40"/>
    <p:sldId id="2147481884" r:id="rId41"/>
    <p:sldId id="2147481977" r:id="rId42"/>
    <p:sldId id="2147481886" r:id="rId43"/>
    <p:sldId id="2147481804" r:id="rId44"/>
    <p:sldId id="2147481898" r:id="rId45"/>
    <p:sldId id="2147481905" r:id="rId46"/>
    <p:sldId id="2147481906" r:id="rId47"/>
    <p:sldId id="2147481907" r:id="rId48"/>
    <p:sldId id="2147481932" r:id="rId49"/>
    <p:sldId id="2147482031" r:id="rId50"/>
    <p:sldId id="2147481914" r:id="rId51"/>
    <p:sldId id="2147481908" r:id="rId52"/>
    <p:sldId id="2147481909" r:id="rId53"/>
    <p:sldId id="2147481910" r:id="rId54"/>
    <p:sldId id="2147481911" r:id="rId55"/>
    <p:sldId id="2147481912" r:id="rId56"/>
    <p:sldId id="2147481913" r:id="rId57"/>
    <p:sldId id="2147481954" r:id="rId58"/>
    <p:sldId id="2147481961" r:id="rId59"/>
    <p:sldId id="2147481844" r:id="rId60"/>
    <p:sldId id="2147481832" r:id="rId61"/>
    <p:sldId id="2147481812" r:id="rId62"/>
    <p:sldId id="2147481892" r:id="rId63"/>
    <p:sldId id="2147481962" r:id="rId64"/>
    <p:sldId id="2147481888" r:id="rId65"/>
    <p:sldId id="2147481893" r:id="rId66"/>
    <p:sldId id="2147481924" r:id="rId67"/>
    <p:sldId id="2147481950" r:id="rId68"/>
    <p:sldId id="2147481850" r:id="rId69"/>
    <p:sldId id="2147481951" r:id="rId70"/>
    <p:sldId id="2147481952" r:id="rId71"/>
    <p:sldId id="2147481963" r:id="rId72"/>
    <p:sldId id="2147481934" r:id="rId73"/>
    <p:sldId id="2147482030" r:id="rId74"/>
    <p:sldId id="2147482032" r:id="rId75"/>
    <p:sldId id="2147481964" r:id="rId76"/>
    <p:sldId id="2147481965" r:id="rId77"/>
    <p:sldId id="2147481847" r:id="rId78"/>
    <p:sldId id="2147481966" r:id="rId79"/>
    <p:sldId id="2147481968" r:id="rId80"/>
    <p:sldId id="2147481970" r:id="rId81"/>
    <p:sldId id="2147481969" r:id="rId8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79899"/>
            <p14:sldId id="2147481874"/>
            <p14:sldId id="2147481936"/>
            <p14:sldId id="2147481794"/>
            <p14:sldId id="2147479710"/>
            <p14:sldId id="2147479733"/>
            <p14:sldId id="2147479804"/>
            <p14:sldId id="2147481967"/>
            <p14:sldId id="280"/>
            <p14:sldId id="2147481975"/>
            <p14:sldId id="2147481889"/>
            <p14:sldId id="2147481890"/>
            <p14:sldId id="2147481894"/>
            <p14:sldId id="2147481955"/>
            <p14:sldId id="2147481956"/>
            <p14:sldId id="2147481957"/>
            <p14:sldId id="2147481958"/>
            <p14:sldId id="2147479797"/>
            <p14:sldId id="2147481817"/>
            <p14:sldId id="2147481799"/>
            <p14:sldId id="2147481800"/>
            <p14:sldId id="2147481929"/>
            <p14:sldId id="2147479760"/>
            <p14:sldId id="2147479693"/>
            <p14:sldId id="2147479759"/>
            <p14:sldId id="2147481973"/>
            <p14:sldId id="2147481807"/>
            <p14:sldId id="2147481974"/>
            <p14:sldId id="2147481808"/>
            <p14:sldId id="2147481976"/>
            <p14:sldId id="269"/>
            <p14:sldId id="257"/>
            <p14:sldId id="2147481815"/>
            <p14:sldId id="2147481842"/>
            <p14:sldId id="2147480006"/>
            <p14:sldId id="2147481884"/>
            <p14:sldId id="2147481977"/>
            <p14:sldId id="2147481886"/>
            <p14:sldId id="2147481804"/>
            <p14:sldId id="2147481898"/>
            <p14:sldId id="2147481905"/>
            <p14:sldId id="2147481906"/>
            <p14:sldId id="2147481907"/>
            <p14:sldId id="2147481932"/>
            <p14:sldId id="2147482031"/>
            <p14:sldId id="2147481914"/>
            <p14:sldId id="2147481908"/>
            <p14:sldId id="2147481909"/>
            <p14:sldId id="2147481910"/>
            <p14:sldId id="2147481911"/>
            <p14:sldId id="2147481912"/>
            <p14:sldId id="2147481913"/>
            <p14:sldId id="2147481954"/>
            <p14:sldId id="2147481961"/>
            <p14:sldId id="2147481844"/>
            <p14:sldId id="2147481832"/>
            <p14:sldId id="2147481812"/>
            <p14:sldId id="2147481892"/>
            <p14:sldId id="2147481962"/>
            <p14:sldId id="2147481888"/>
            <p14:sldId id="2147481893"/>
            <p14:sldId id="2147481924"/>
            <p14:sldId id="2147481950"/>
            <p14:sldId id="2147481850"/>
            <p14:sldId id="2147481951"/>
            <p14:sldId id="2147481952"/>
            <p14:sldId id="2147481963"/>
            <p14:sldId id="2147481934"/>
            <p14:sldId id="2147482030"/>
            <p14:sldId id="2147482032"/>
            <p14:sldId id="2147481964"/>
            <p14:sldId id="2147481965"/>
            <p14:sldId id="2147481847"/>
            <p14:sldId id="2147481966"/>
            <p14:sldId id="2147481968"/>
            <p14:sldId id="2147481970"/>
            <p14:sldId id="21474819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8A0000"/>
    <a:srgbClr val="FFCCCC"/>
    <a:srgbClr val="DAA520"/>
    <a:srgbClr val="F2C80F"/>
    <a:srgbClr val="FFFFFF"/>
    <a:srgbClr val="002060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5470" autoAdjust="0"/>
  </p:normalViewPr>
  <p:slideViewPr>
    <p:cSldViewPr snapToGrid="0">
      <p:cViewPr varScale="1">
        <p:scale>
          <a:sx n="76" d="100"/>
          <a:sy n="76" d="100"/>
        </p:scale>
        <p:origin x="4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4278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3/24/2025 6:47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E1D9-5589-2783-335D-7BA402F1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0AC1-E749-77C1-0545-2FBA1FA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ADF06-2AB0-EA06-0F68-3E8A8091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1E4-6755-EB45-E95B-860DEAC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9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5BB1-1EE3-957D-7A5A-EE7BB39AB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31ABF-EDC3-13CF-D4C1-740CD4305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6A95A-6996-18A1-88C1-4AAAB7D6E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D4F67B3-A309-8C11-E3FF-4E72BA2633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7883-4C1F-E147-0694-B2F4257FE5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E1C3D-1065-6067-BB1F-18143A84D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082507"/>
            <a:ext cx="10330234" cy="153888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Professional Software Development </a:t>
            </a:r>
            <a:br>
              <a:rPr lang="en-US" sz="4400" dirty="0"/>
            </a:br>
            <a:r>
              <a:rPr lang="en-US" sz="4400" dirty="0"/>
              <a:t>on the Fabric Platform</a:t>
            </a: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92F8-B00D-8573-3B8B-321B4526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Workspaces to Fabric Capacities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BF8C3-6C0A-27C7-7AA2-5D79D3C80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Capacities play critical role in a Fabric environment</a:t>
            </a:r>
          </a:p>
          <a:p>
            <a:pPr lvl="1"/>
            <a:r>
              <a:rPr lang="en-US" dirty="0"/>
              <a:t>Capacities are a mechanism to allocate a distinct pool of resources for computation</a:t>
            </a:r>
          </a:p>
          <a:p>
            <a:pPr lvl="1"/>
            <a:r>
              <a:rPr lang="en-US" dirty="0"/>
              <a:t>Capacity size determines the amount of computation power available</a:t>
            </a:r>
          </a:p>
          <a:p>
            <a:pPr lvl="1"/>
            <a:r>
              <a:rPr lang="en-US" dirty="0"/>
              <a:t>Capacity size has implications on available Fabric features and user licensing requirements</a:t>
            </a:r>
          </a:p>
          <a:p>
            <a:pPr lvl="1"/>
            <a:r>
              <a:rPr lang="en-US" dirty="0"/>
              <a:t>Developing Fabric solutions requires capacities created from </a:t>
            </a:r>
            <a:r>
              <a:rPr lang="en-US" sz="1800" b="1" dirty="0">
                <a:solidFill>
                  <a:srgbClr val="8A0000"/>
                </a:solidFill>
              </a:rPr>
              <a:t>F SKU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P SKU</a:t>
            </a:r>
            <a:r>
              <a:rPr lang="en-US" dirty="0"/>
              <a:t> or </a:t>
            </a:r>
            <a:r>
              <a:rPr lang="en-US" sz="1800" b="1" dirty="0">
                <a:solidFill>
                  <a:srgbClr val="8A0000"/>
                </a:solidFill>
              </a:rPr>
              <a:t>FT1</a:t>
            </a:r>
            <a:r>
              <a:rPr lang="en-US" dirty="0"/>
              <a:t> trial license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6863E1-8659-4C01-741F-D5E004ABBF39}"/>
              </a:ext>
            </a:extLst>
          </p:cNvPr>
          <p:cNvGrpSpPr/>
          <p:nvPr/>
        </p:nvGrpSpPr>
        <p:grpSpPr>
          <a:xfrm>
            <a:off x="1105747" y="3289274"/>
            <a:ext cx="3662898" cy="3551299"/>
            <a:chOff x="774017" y="1969919"/>
            <a:chExt cx="5138835" cy="47291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852B0A-70D4-50BF-1962-6EA23D787514}"/>
                </a:ext>
              </a:extLst>
            </p:cNvPr>
            <p:cNvSpPr/>
            <p:nvPr/>
          </p:nvSpPr>
          <p:spPr>
            <a:xfrm>
              <a:off x="774017" y="1969919"/>
              <a:ext cx="5138835" cy="47291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3260" bIns="83934" rtlCol="0" anchor="t"/>
            <a:lstStyle/>
            <a:p>
              <a:pPr algn="ctr"/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Fabric Environment - Entra Id Tenant</a:t>
              </a:r>
              <a:endPara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CD3944-D4C0-FE15-A99D-B9248D75CAB4}"/>
                </a:ext>
              </a:extLst>
            </p:cNvPr>
            <p:cNvSpPr/>
            <p:nvPr/>
          </p:nvSpPr>
          <p:spPr bwMode="auto">
            <a:xfrm>
              <a:off x="3796452" y="2480813"/>
              <a:ext cx="1792370" cy="39687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bg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Capacity (F4)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0B9F37-8A36-3F5F-FF99-81E24A8AD176}"/>
                </a:ext>
              </a:extLst>
            </p:cNvPr>
            <p:cNvSpPr/>
            <p:nvPr/>
          </p:nvSpPr>
          <p:spPr bwMode="auto">
            <a:xfrm>
              <a:off x="3796452" y="3019607"/>
              <a:ext cx="1792370" cy="9156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bg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Capacity (F16)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780771-0D79-577F-B549-6F053586F4EB}"/>
                </a:ext>
              </a:extLst>
            </p:cNvPr>
            <p:cNvSpPr/>
            <p:nvPr/>
          </p:nvSpPr>
          <p:spPr bwMode="auto">
            <a:xfrm>
              <a:off x="3796452" y="4037133"/>
              <a:ext cx="1792370" cy="19531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bg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Capacity (F64)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4B7B14-C858-DDD2-5ADA-A683CE422A25}"/>
                </a:ext>
              </a:extLst>
            </p:cNvPr>
            <p:cNvSpPr/>
            <p:nvPr/>
          </p:nvSpPr>
          <p:spPr bwMode="auto">
            <a:xfrm>
              <a:off x="983337" y="2480812"/>
              <a:ext cx="1792370" cy="39687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9A04FF-C4FA-3152-F122-44202EE0FB82}"/>
                </a:ext>
              </a:extLst>
            </p:cNvPr>
            <p:cNvSpPr/>
            <p:nvPr/>
          </p:nvSpPr>
          <p:spPr bwMode="auto">
            <a:xfrm>
              <a:off x="983337" y="2999585"/>
              <a:ext cx="1792370" cy="39687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0A2286-9F82-B462-6147-5365C633B047}"/>
                </a:ext>
              </a:extLst>
            </p:cNvPr>
            <p:cNvSpPr/>
            <p:nvPr/>
          </p:nvSpPr>
          <p:spPr bwMode="auto">
            <a:xfrm>
              <a:off x="983336" y="3518359"/>
              <a:ext cx="1792370" cy="39687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C7B38A-2FAC-B949-B9AA-7A60DED43105}"/>
                </a:ext>
              </a:extLst>
            </p:cNvPr>
            <p:cNvSpPr/>
            <p:nvPr/>
          </p:nvSpPr>
          <p:spPr bwMode="auto">
            <a:xfrm>
              <a:off x="983336" y="4037133"/>
              <a:ext cx="1792370" cy="39687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42A68-69CB-F535-E3FE-40DD20BE53A6}"/>
                </a:ext>
              </a:extLst>
            </p:cNvPr>
            <p:cNvSpPr/>
            <p:nvPr/>
          </p:nvSpPr>
          <p:spPr bwMode="auto">
            <a:xfrm>
              <a:off x="983336" y="4555907"/>
              <a:ext cx="1792370" cy="39687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8E4C9E-5BE2-B2CD-923E-81CB7F6CAF30}"/>
                </a:ext>
              </a:extLst>
            </p:cNvPr>
            <p:cNvSpPr/>
            <p:nvPr/>
          </p:nvSpPr>
          <p:spPr bwMode="auto">
            <a:xfrm>
              <a:off x="983335" y="5074681"/>
              <a:ext cx="1792370" cy="39687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B776B1-AB90-66A1-622E-BF721AEE40EA}"/>
                </a:ext>
              </a:extLst>
            </p:cNvPr>
            <p:cNvSpPr/>
            <p:nvPr/>
          </p:nvSpPr>
          <p:spPr bwMode="auto">
            <a:xfrm>
              <a:off x="983334" y="5593455"/>
              <a:ext cx="1792370" cy="39687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188B53-72BA-6D10-3F96-51ACA063292E}"/>
                </a:ext>
              </a:extLst>
            </p:cNvPr>
            <p:cNvSpPr/>
            <p:nvPr/>
          </p:nvSpPr>
          <p:spPr bwMode="auto">
            <a:xfrm>
              <a:off x="983334" y="6112228"/>
              <a:ext cx="1792370" cy="39687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8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18C80D6-CB82-F17E-0BA9-A2DE5957C379}"/>
                </a:ext>
              </a:extLst>
            </p:cNvPr>
            <p:cNvCxnSpPr/>
            <p:nvPr/>
          </p:nvCxnSpPr>
          <p:spPr>
            <a:xfrm>
              <a:off x="2775704" y="2680658"/>
              <a:ext cx="940042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A8E7DD-86ED-8B12-ACE4-5858C0269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5704" y="5669505"/>
              <a:ext cx="940042" cy="145209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68C7264-C5BC-7393-AE27-B4FF2B7D6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5704" y="5230486"/>
              <a:ext cx="940042" cy="60827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A2BAD3-00EE-7273-E8CD-097572BAAD56}"/>
                </a:ext>
              </a:extLst>
            </p:cNvPr>
            <p:cNvCxnSpPr>
              <a:cxnSpLocks/>
            </p:cNvCxnSpPr>
            <p:nvPr/>
          </p:nvCxnSpPr>
          <p:spPr>
            <a:xfrm>
              <a:off x="2775704" y="4767914"/>
              <a:ext cx="940042" cy="112846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1961CCE-1B69-489B-5946-083AEE451E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5703" y="4234997"/>
              <a:ext cx="910025" cy="199006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76C55D-344B-1426-6D61-5EB6D6020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5704" y="3650517"/>
              <a:ext cx="940042" cy="80112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CEFAC1-28E7-BD54-3B53-5190D4C43E0F}"/>
                </a:ext>
              </a:extLst>
            </p:cNvPr>
            <p:cNvCxnSpPr>
              <a:cxnSpLocks/>
            </p:cNvCxnSpPr>
            <p:nvPr/>
          </p:nvCxnSpPr>
          <p:spPr>
            <a:xfrm>
              <a:off x="2775704" y="3197714"/>
              <a:ext cx="940042" cy="75794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95816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1711-E124-F791-E8FF-10ABDB47B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6480-C857-DC6B-255A-E359BEF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Updating Items using the Fabric REST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BB9AF-2801-126A-4F39-C64557C94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31325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Creating Workspace Items using Item Definitions</a:t>
            </a:r>
          </a:p>
          <a:p>
            <a:pPr marL="344488" indent="-344488"/>
            <a:r>
              <a:rPr lang="en-US" dirty="0"/>
              <a:t>Challenges in Fabric CI/CD and Solution Deployment</a:t>
            </a:r>
          </a:p>
          <a:p>
            <a:pPr marL="344488" indent="-344488"/>
            <a:r>
              <a:rPr lang="en-US" dirty="0"/>
              <a:t>Configuring Datasource Paths using Deployment Parameters</a:t>
            </a:r>
          </a:p>
        </p:txBody>
      </p:sp>
    </p:spTree>
    <p:extLst>
      <p:ext uri="{BB962C8B-B14F-4D97-AF65-F5344CB8AC3E}">
        <p14:creationId xmlns:p14="http://schemas.microsoft.com/office/powerpoint/2010/main" val="12054524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Shortcut and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946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23494"/>
          </a:xfrm>
        </p:spPr>
        <p:txBody>
          <a:bodyPr/>
          <a:lstStyle/>
          <a:p>
            <a:r>
              <a:rPr lang="en-US" dirty="0"/>
              <a:t>Fabric solutions designed and implemented in terms of </a:t>
            </a:r>
            <a:r>
              <a:rPr lang="en-US" sz="2000" b="1" dirty="0">
                <a:solidFill>
                  <a:srgbClr val="8A0000"/>
                </a:solidFill>
              </a:rPr>
              <a:t>workspace items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Most (but not all) types of workspace items can be created and updated using </a:t>
            </a:r>
            <a:r>
              <a:rPr lang="en-US" sz="1800" b="1" dirty="0">
                <a:solidFill>
                  <a:srgbClr val="8A0000"/>
                </a:solidFill>
              </a:rPr>
              <a:t>item definitions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Blue workspace item types below are the ones we'll examine in this workshop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083789" y="2992818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2884364" y="3334762"/>
            <a:ext cx="1593127" cy="2313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2994214" y="3591720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2994214" y="3997468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187513" y="3341389"/>
            <a:ext cx="1593127" cy="2313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297362" y="3598347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297362" y="4004095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297362" y="440984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4592030" y="3334762"/>
            <a:ext cx="1593127" cy="2313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4701879" y="3591721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4701879" y="399746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6300098" y="3348679"/>
            <a:ext cx="1593127" cy="2313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6409949" y="360563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6406314" y="400515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010948" y="3341388"/>
            <a:ext cx="1593127" cy="2319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120797" y="401369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120797" y="442572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120797" y="483776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308413" y="483201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669056" y="3334764"/>
            <a:ext cx="1593127" cy="2313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778905" y="359172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778905" y="399747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134704" y="360165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103684" y="524979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9343731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8ABB-3954-117E-6231-4333C8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CC3AE0E-3630-96D8-5FB8-58B5B7AA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B60616F-E5CA-45FE-F267-13C6B893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62596"/>
          </a:xfrm>
        </p:spPr>
        <p:txBody>
          <a:bodyPr/>
          <a:lstStyle/>
          <a:p>
            <a:r>
              <a:rPr lang="en-US" dirty="0"/>
              <a:t>Fabric DevOps strategy built on the concept of Item Definitions</a:t>
            </a:r>
          </a:p>
          <a:p>
            <a:pPr lvl="1"/>
            <a:r>
              <a:rPr lang="en-US" dirty="0"/>
              <a:t>Item definition is a set of files representing definition for a workspace item</a:t>
            </a:r>
          </a:p>
          <a:p>
            <a:pPr lvl="1"/>
            <a:r>
              <a:rPr lang="en-US" dirty="0"/>
              <a:t>Each type of workspace item has unique requirements for files in its item definition</a:t>
            </a:r>
          </a:p>
          <a:p>
            <a:pPr lvl="1"/>
            <a:r>
              <a:rPr lang="en-US" dirty="0"/>
              <a:t>Files in item definition known as </a:t>
            </a:r>
            <a:r>
              <a:rPr lang="en-US" sz="1800" b="1" dirty="0">
                <a:solidFill>
                  <a:srgbClr val="8A0000"/>
                </a:solidFill>
              </a:rPr>
              <a:t>item definition parts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Every item definition includes a </a:t>
            </a:r>
            <a:r>
              <a:rPr lang="en-US" sz="1800" b="1" dirty="0">
                <a:solidFill>
                  <a:srgbClr val="8A0000"/>
                </a:solidFill>
              </a:rPr>
              <a:t>platform file</a:t>
            </a:r>
            <a:r>
              <a:rPr lang="en-US" dirty="0"/>
              <a:t> named </a:t>
            </a:r>
            <a:r>
              <a:rPr lang="en-US" sz="1800" b="1" dirty="0">
                <a:solidFill>
                  <a:srgbClr val="8A0000"/>
                </a:solidFill>
              </a:rPr>
              <a:t>.platform</a:t>
            </a:r>
            <a:endParaRPr lang="en-US" b="1" dirty="0">
              <a:solidFill>
                <a:srgbClr val="8A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Developer must format item definition parts with </a:t>
            </a:r>
            <a:r>
              <a:rPr lang="en-US" sz="1800" b="1" dirty="0">
                <a:solidFill>
                  <a:srgbClr val="8A0000"/>
                </a:solidFill>
              </a:rPr>
              <a:t>base64 encoding</a:t>
            </a:r>
            <a:r>
              <a:rPr lang="en-US" dirty="0"/>
              <a:t> to transmit across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DDA84-1051-8E3F-37CD-BFD156EB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91" t="2739" b="29205"/>
          <a:stretch/>
        </p:blipFill>
        <p:spPr>
          <a:xfrm>
            <a:off x="1067116" y="3226204"/>
            <a:ext cx="2915522" cy="1257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A01A1-7D51-21C6-1651-C41A775E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16" y="5204777"/>
            <a:ext cx="5589323" cy="155285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258F3A-7937-B141-8115-44574811065E}"/>
              </a:ext>
            </a:extLst>
          </p:cNvPr>
          <p:cNvGrpSpPr/>
          <p:nvPr/>
        </p:nvGrpSpPr>
        <p:grpSpPr>
          <a:xfrm>
            <a:off x="2281806" y="3226205"/>
            <a:ext cx="8209214" cy="1291702"/>
            <a:chOff x="2281806" y="3226205"/>
            <a:chExt cx="8209214" cy="12917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D49909-A953-072B-C6FF-6A9340645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8478" y="3226205"/>
              <a:ext cx="5952542" cy="12917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2944D03-E7E3-C397-9ABF-BF9E6DA7D2F9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06" y="3682767"/>
              <a:ext cx="221469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17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2E70-6387-D22B-F074-D590F258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Item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D2081-06D0-18E4-18AD-4EB59FCE7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Item definition for notebook contained in single file named </a:t>
            </a:r>
            <a:r>
              <a:rPr lang="en-US" sz="2000" b="1" dirty="0">
                <a:solidFill>
                  <a:srgbClr val="6C0000"/>
                </a:solidFill>
              </a:rPr>
              <a:t>notebook-content.py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Default format for item definition based on is </a:t>
            </a:r>
            <a:r>
              <a:rPr lang="en-US" sz="1800" b="1" dirty="0">
                <a:solidFill>
                  <a:srgbClr val="6C0000"/>
                </a:solidFill>
              </a:rPr>
              <a:t>*.</a:t>
            </a:r>
            <a:r>
              <a:rPr lang="en-US" sz="1800" b="1" dirty="0" err="1">
                <a:solidFill>
                  <a:srgbClr val="6C0000"/>
                </a:solidFill>
              </a:rPr>
              <a:t>py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Developers have option to work with JSON-based </a:t>
            </a:r>
            <a:r>
              <a:rPr lang="en-US" sz="1800" b="1" dirty="0">
                <a:solidFill>
                  <a:srgbClr val="6C0000"/>
                </a:solidFill>
              </a:rPr>
              <a:t>*.</a:t>
            </a:r>
            <a:r>
              <a:rPr lang="en-US" sz="1800" b="1" dirty="0" err="1">
                <a:solidFill>
                  <a:srgbClr val="6C0000"/>
                </a:solidFill>
              </a:rPr>
              <a:t>ipynb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Top of file contains metadata section to link notebook to default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90DAE-C3B4-2C73-C982-A58F5E40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7"/>
          <a:stretch/>
        </p:blipFill>
        <p:spPr>
          <a:xfrm>
            <a:off x="1142918" y="2912984"/>
            <a:ext cx="2695268" cy="7525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3B8E9-2C50-2F06-6B7D-2A16CB8D6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325" y="2912984"/>
            <a:ext cx="5299257" cy="3663288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20790030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040C-9CAD-43D1-079F-43ED8A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9F539-DEB8-D2AC-CC97-76BE65A42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Item definition for data pipeline contained in single file named </a:t>
            </a:r>
            <a:r>
              <a:rPr lang="en-US" sz="2000" b="1" dirty="0">
                <a:solidFill>
                  <a:srgbClr val="6C0000"/>
                </a:solidFill>
              </a:rPr>
              <a:t>pipeline-</a:t>
            </a:r>
            <a:r>
              <a:rPr lang="en-US" sz="2000" b="1" dirty="0" err="1">
                <a:solidFill>
                  <a:srgbClr val="6C0000"/>
                </a:solidFill>
              </a:rPr>
              <a:t>content.json</a:t>
            </a:r>
            <a:endParaRPr lang="en-US" sz="2000" b="1" dirty="0">
              <a:solidFill>
                <a:srgbClr val="6C0000"/>
              </a:solidFill>
            </a:endParaRP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pipeline-</a:t>
            </a:r>
            <a:r>
              <a:rPr lang="en-US" sz="1800" b="1" dirty="0" err="1">
                <a:solidFill>
                  <a:srgbClr val="6C0000"/>
                </a:solidFill>
              </a:rPr>
              <a:t>content.json</a:t>
            </a:r>
            <a:r>
              <a:rPr lang="en-US" sz="2000" b="1" dirty="0">
                <a:solidFill>
                  <a:srgbClr val="6C0000"/>
                </a:solidFill>
              </a:rPr>
              <a:t> </a:t>
            </a:r>
            <a:r>
              <a:rPr lang="en-US" dirty="0"/>
              <a:t>file contains reference for workspace Id and lakehouse Id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pipeline-</a:t>
            </a:r>
            <a:r>
              <a:rPr lang="en-US" sz="1800" b="1" dirty="0" err="1">
                <a:solidFill>
                  <a:srgbClr val="6C0000"/>
                </a:solidFill>
              </a:rPr>
              <a:t>content.json</a:t>
            </a:r>
            <a:r>
              <a:rPr lang="en-US" sz="2000" b="1" dirty="0">
                <a:solidFill>
                  <a:srgbClr val="6C0000"/>
                </a:solidFill>
              </a:rPr>
              <a:t> </a:t>
            </a:r>
            <a:r>
              <a:rPr lang="en-US" dirty="0"/>
              <a:t>file contains notebook Ids and possibly other data pipeline Id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pipeline-</a:t>
            </a:r>
            <a:r>
              <a:rPr lang="en-US" sz="1800" b="1" dirty="0" err="1">
                <a:solidFill>
                  <a:srgbClr val="6C0000"/>
                </a:solidFill>
              </a:rPr>
              <a:t>content.json</a:t>
            </a:r>
            <a:r>
              <a:rPr lang="en-US" sz="2000" b="1" dirty="0">
                <a:solidFill>
                  <a:srgbClr val="6C0000"/>
                </a:solidFill>
              </a:rPr>
              <a:t> </a:t>
            </a:r>
            <a:r>
              <a:rPr lang="en-US" dirty="0"/>
              <a:t>file contain partial data source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5360C-F266-0778-7A43-C4156AE4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40" r="7009"/>
          <a:stretch/>
        </p:blipFill>
        <p:spPr>
          <a:xfrm>
            <a:off x="1139540" y="2912984"/>
            <a:ext cx="2954924" cy="752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042F3-58BC-CBB0-C3B1-15A1D5C1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23" y="2912984"/>
            <a:ext cx="4041782" cy="3559933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25674409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DE91-5612-06ED-A025-D65F1D64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Model Item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56023-28AB-5974-9665-EC7FA05A3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Item definition for semantic model supported in two different formats</a:t>
            </a:r>
          </a:p>
          <a:p>
            <a:pPr lvl="1"/>
            <a:r>
              <a:rPr lang="en-US" dirty="0"/>
              <a:t>Original format is </a:t>
            </a:r>
            <a:r>
              <a:rPr lang="en-US" sz="1800" b="1" dirty="0">
                <a:solidFill>
                  <a:srgbClr val="6C0000"/>
                </a:solidFill>
              </a:rPr>
              <a:t>TMSL</a:t>
            </a:r>
            <a:r>
              <a:rPr lang="en-US" dirty="0"/>
              <a:t> which defines semantic model in single file named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New, preferred format is </a:t>
            </a:r>
            <a:r>
              <a:rPr lang="en-US" sz="1800" b="1" dirty="0">
                <a:solidFill>
                  <a:srgbClr val="6C0000"/>
                </a:solidFill>
              </a:rPr>
              <a:t>TMDL</a:t>
            </a:r>
            <a:r>
              <a:rPr lang="en-US" dirty="0"/>
              <a:t> which uses YAML-like syntax using indentation</a:t>
            </a:r>
          </a:p>
          <a:p>
            <a:pPr lvl="1"/>
            <a:r>
              <a:rPr lang="en-US" dirty="0"/>
              <a:t>TMDL definition files are text-based and optimized for human readability and edit-ability</a:t>
            </a:r>
          </a:p>
          <a:p>
            <a:pPr lvl="1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8D6158-0B82-CAD9-C128-D9EC52CD5F22}"/>
              </a:ext>
            </a:extLst>
          </p:cNvPr>
          <p:cNvGrpSpPr/>
          <p:nvPr/>
        </p:nvGrpSpPr>
        <p:grpSpPr>
          <a:xfrm>
            <a:off x="1141031" y="2917445"/>
            <a:ext cx="7874286" cy="3903223"/>
            <a:chOff x="1892712" y="2569506"/>
            <a:chExt cx="8785927" cy="4355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AADE7C-3F6C-648E-AA2D-6B9690AE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23" r="17031"/>
            <a:stretch/>
          </p:blipFill>
          <p:spPr>
            <a:xfrm>
              <a:off x="1892712" y="2569506"/>
              <a:ext cx="4084145" cy="3951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E9E0CD-4E1C-B7F0-1DE4-F35B2A953136}"/>
                </a:ext>
              </a:extLst>
            </p:cNvPr>
            <p:cNvGrpSpPr/>
            <p:nvPr/>
          </p:nvGrpSpPr>
          <p:grpSpPr>
            <a:xfrm>
              <a:off x="3873398" y="2569506"/>
              <a:ext cx="6805241" cy="2225608"/>
              <a:chOff x="2366577" y="2180173"/>
              <a:chExt cx="6805241" cy="22256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BFCFC-BDEE-A423-7885-9615FD336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2797" y="2180173"/>
                <a:ext cx="4219021" cy="18961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63FC79F-DC95-911B-0826-BBF530C674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6577" y="3677265"/>
                <a:ext cx="2556724" cy="72851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0664D6-BB24-7FCB-E4DE-9015D3EC0098}"/>
                </a:ext>
              </a:extLst>
            </p:cNvPr>
            <p:cNvGrpSpPr/>
            <p:nvPr/>
          </p:nvGrpSpPr>
          <p:grpSpPr>
            <a:xfrm>
              <a:off x="4173322" y="5388216"/>
              <a:ext cx="5505433" cy="1536406"/>
              <a:chOff x="2666501" y="4998883"/>
              <a:chExt cx="5505433" cy="153640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69ACA8-44E6-4585-F47C-57756049D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2797" y="4998883"/>
                <a:ext cx="3219137" cy="15364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584C255-413E-18CD-C94D-E5D511FF1D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6501" y="5303240"/>
                <a:ext cx="2256800" cy="15592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A77524-A4A9-AE31-7FA7-17885742D0BE}"/>
                </a:ext>
              </a:extLst>
            </p:cNvPr>
            <p:cNvGrpSpPr/>
            <p:nvPr/>
          </p:nvGrpSpPr>
          <p:grpSpPr>
            <a:xfrm>
              <a:off x="3913632" y="4736161"/>
              <a:ext cx="4722562" cy="408489"/>
              <a:chOff x="2406811" y="4346828"/>
              <a:chExt cx="4722562" cy="408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3F46A8-9BE4-3425-4D39-55CEE51C8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2797" y="4346828"/>
                <a:ext cx="2176576" cy="4084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D76EA59-0112-2634-8E76-509C545401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6811" y="4554725"/>
                <a:ext cx="2428001" cy="12171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49938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9A3D-8459-5406-AC39-7AE65AD1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Item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4125E-91F8-4E44-39DF-D7A694651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Item definition for reports supported in two different formats</a:t>
            </a:r>
          </a:p>
          <a:p>
            <a:pPr lvl="1"/>
            <a:r>
              <a:rPr lang="en-US" dirty="0"/>
              <a:t>Item definition files include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 which used to bind report to semantic model Id</a:t>
            </a:r>
          </a:p>
          <a:p>
            <a:pPr lvl="1"/>
            <a:r>
              <a:rPr lang="en-US" dirty="0"/>
              <a:t>Default format (</a:t>
            </a:r>
            <a:r>
              <a:rPr lang="en-US" sz="1800" b="1" dirty="0" err="1">
                <a:solidFill>
                  <a:srgbClr val="6C0000"/>
                </a:solidFill>
              </a:rPr>
              <a:t>PBIR</a:t>
            </a:r>
            <a:r>
              <a:rPr lang="en-US" sz="1800" b="1" dirty="0">
                <a:solidFill>
                  <a:srgbClr val="6C0000"/>
                </a:solidFill>
              </a:rPr>
              <a:t>-Legacy</a:t>
            </a:r>
            <a:r>
              <a:rPr lang="en-US" dirty="0"/>
              <a:t>) based on report layout defined in single file named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New format (</a:t>
            </a:r>
            <a:r>
              <a:rPr lang="en-US" sz="1800" b="1" dirty="0" err="1">
                <a:solidFill>
                  <a:srgbClr val="8A0000"/>
                </a:solidFill>
              </a:rPr>
              <a:t>PBIR</a:t>
            </a:r>
            <a:r>
              <a:rPr lang="en-US" dirty="0"/>
              <a:t>) in public preview splits report definition into multiple files.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. and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BE9D9-CF32-555B-C65D-7D1AF51D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85" y="3049735"/>
            <a:ext cx="2676899" cy="1924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E2981C-6385-F7BA-B86A-D49AD60E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514"/>
          <a:stretch/>
        </p:blipFill>
        <p:spPr>
          <a:xfrm>
            <a:off x="7959850" y="3049735"/>
            <a:ext cx="3335832" cy="2170443"/>
          </a:xfrm>
          <a:prstGeom prst="rect">
            <a:avLst/>
          </a:prstGeom>
          <a:ln>
            <a:solidFill>
              <a:srgbClr val="6C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EFAAF-19CA-C5F8-DEFB-E56AD498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439" y="3049735"/>
            <a:ext cx="3474656" cy="1487587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8534328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84995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Power BI Desktop has traditionally allowed saving projects in </a:t>
            </a:r>
            <a:r>
              <a:rPr lang="en-US" sz="1600" b="1" dirty="0">
                <a:solidFill>
                  <a:srgbClr val="6C0000"/>
                </a:solidFill>
              </a:rPr>
              <a:t>PBIX</a:t>
            </a:r>
            <a:r>
              <a:rPr lang="en-US" dirty="0"/>
              <a:t> file format</a:t>
            </a:r>
          </a:p>
          <a:p>
            <a:pPr lvl="1"/>
            <a:r>
              <a:rPr lang="en-US" dirty="0"/>
              <a:t>Power BI Desktop preview feature allows saving projects in </a:t>
            </a:r>
            <a:r>
              <a:rPr lang="en-US" sz="1600" b="1" dirty="0">
                <a:solidFill>
                  <a:srgbClr val="6C0000"/>
                </a:solidFill>
              </a:rPr>
              <a:t>Power BI Project (PBIP)</a:t>
            </a:r>
            <a:r>
              <a:rPr lang="en-US" dirty="0"/>
              <a:t> format</a:t>
            </a:r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57382-D51C-BB02-D1C4-96D2FCBBF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90" y="2474203"/>
            <a:ext cx="6814774" cy="4228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A10B39-AA6B-C4AB-4661-D8DFB7F354D6}"/>
              </a:ext>
            </a:extLst>
          </p:cNvPr>
          <p:cNvSpPr/>
          <p:nvPr/>
        </p:nvSpPr>
        <p:spPr bwMode="auto">
          <a:xfrm>
            <a:off x="3002745" y="5851695"/>
            <a:ext cx="3541803" cy="66490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1E0F-5BB2-5F41-639B-DB8D34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Informal Student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F11D-5A2A-5131-2365-541EE44D1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What Languages?</a:t>
            </a:r>
          </a:p>
          <a:p>
            <a:pPr lvl="1"/>
            <a:r>
              <a:rPr lang="en-US" dirty="0"/>
              <a:t>JavaScript or TypeScript</a:t>
            </a:r>
          </a:p>
          <a:p>
            <a:pPr lvl="1"/>
            <a:r>
              <a:rPr lang="en-US" dirty="0"/>
              <a:t>C# or VB.NET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What else?</a:t>
            </a:r>
          </a:p>
          <a:p>
            <a:r>
              <a:rPr lang="en-US" dirty="0"/>
              <a:t>What development platforms?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.NET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Salesforce</a:t>
            </a:r>
          </a:p>
          <a:p>
            <a:pPr lvl="1"/>
            <a:r>
              <a:rPr lang="en-US" dirty="0"/>
              <a:t>What else?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3ED1BB-8366-FBD9-2E60-F825F9DF6153}"/>
              </a:ext>
            </a:extLst>
          </p:cNvPr>
          <p:cNvSpPr txBox="1">
            <a:spLocks/>
          </p:cNvSpPr>
          <p:nvPr/>
        </p:nvSpPr>
        <p:spPr>
          <a:xfrm>
            <a:off x="6137868" y="1227439"/>
            <a:ext cx="5977930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39725" marR="0" indent="-339725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400" b="0" kern="1200" spc="-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marR="0" indent="-22542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6925" marR="0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3225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Arial" panose="020B0604020202020204" pitchFamily="34" charset="0"/>
              </a:defRPr>
            </a:lvl4pPr>
            <a:lvl5pPr marL="747713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Source Control Systems?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GitHub Enterprise</a:t>
            </a:r>
          </a:p>
          <a:p>
            <a:pPr lvl="1"/>
            <a:r>
              <a:rPr lang="en-US" dirty="0"/>
              <a:t>Azure DevOps</a:t>
            </a:r>
          </a:p>
          <a:p>
            <a:pPr lvl="1"/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1151677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0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DEBC61-53F2-A506-B54B-B7EDE5153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workspace (includes assign to capacity &amp; add role assignments)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imported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connection for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Connection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Bind semantic model to connection using </a:t>
            </a:r>
            <a:r>
              <a:rPr lang="en-US" sz="1800" b="1" dirty="0">
                <a:solidFill>
                  <a:srgbClr val="8A0000"/>
                </a:solidFill>
              </a:rPr>
              <a:t>Datasets - Bind To Gateway In Group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Refresh imported semantic model using </a:t>
            </a:r>
            <a:r>
              <a:rPr lang="en-US" sz="1800" b="1" dirty="0">
                <a:solidFill>
                  <a:srgbClr val="8A0000"/>
                </a:solidFill>
              </a:rPr>
              <a:t>Datasets - Refresh Dataset In Group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report which is bound to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E516-1583-2904-4797-916BB878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20" y="4105728"/>
            <a:ext cx="6469841" cy="2455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C4E8B-9190-7A37-814A-28D7862B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04" y="4105728"/>
            <a:ext cx="3771365" cy="2345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8416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74700-8A67-1596-B96B-18DD1E3C0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85597"/>
          </a:xfrm>
        </p:spPr>
        <p:txBody>
          <a:bodyPr/>
          <a:lstStyle/>
          <a:p>
            <a:r>
              <a:rPr lang="en-US" dirty="0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workspace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lakehouse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 (lakehouse created without item definition)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notebook which is bound to lakehouse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Run notebook using </a:t>
            </a:r>
            <a:r>
              <a:rPr lang="en-US" sz="1800" b="1" dirty="0">
                <a:solidFill>
                  <a:srgbClr val="8A0000"/>
                </a:solidFill>
              </a:rPr>
              <a:t>Job Scheduler - Run On Demand Item Job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DirectLake semantic model on top of lakehouse tables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connection to lakehouse SQL endpoint and bind it to DirectLake semantic model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report which is bound to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067D1-F157-7F3D-E655-5326C2EF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65" y="4417189"/>
            <a:ext cx="2773339" cy="2248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5955AF-E221-5D2D-B4FF-91E03AE3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81" y="4417189"/>
            <a:ext cx="5154631" cy="2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01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6CD-3F02-213F-443A-D14BF28A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0A7C87-5264-17FC-9AAB-43D5C801601F}"/>
              </a:ext>
            </a:extLst>
          </p:cNvPr>
          <p:cNvSpPr/>
          <p:nvPr/>
        </p:nvSpPr>
        <p:spPr>
          <a:xfrm>
            <a:off x="1099476" y="293405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27159CCE-23E8-2926-D99F-47ADD143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22B05-3D23-7994-7A2D-EF5C2445D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provides Spark runtime </a:t>
            </a:r>
          </a:p>
          <a:p>
            <a:pPr lvl="1"/>
            <a:r>
              <a:rPr lang="en-US" dirty="0"/>
              <a:t>Notebooks contain python code commonly used to ingest data files and build tables</a:t>
            </a:r>
          </a:p>
          <a:p>
            <a:pPr lvl="1"/>
            <a:r>
              <a:rPr lang="en-US" dirty="0"/>
              <a:t>Common practice to follow medallion architectures (bronze&gt;silver&gt;gold)</a:t>
            </a:r>
          </a:p>
          <a:p>
            <a:pPr lvl="1"/>
            <a:r>
              <a:rPr lang="en-US" dirty="0"/>
              <a:t>Fabric REST APIs provide Job Scheduler to run notebook and monitor its execution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D6753-46F1-8830-152F-42F7E1FE1701}"/>
              </a:ext>
            </a:extLst>
          </p:cNvPr>
          <p:cNvGrpSpPr/>
          <p:nvPr/>
        </p:nvGrpSpPr>
        <p:grpSpPr>
          <a:xfrm>
            <a:off x="2609146" y="311835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7CFB7-C3A2-BA94-4871-92F20E3009B0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586CA42-5A16-CD5E-E184-0DD11E13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CA5F40-88FE-DF68-17CF-0F2B8FD49AE0}"/>
              </a:ext>
            </a:extLst>
          </p:cNvPr>
          <p:cNvGrpSpPr/>
          <p:nvPr/>
        </p:nvGrpSpPr>
        <p:grpSpPr>
          <a:xfrm>
            <a:off x="1398343" y="403082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1009A8-2A99-5849-2258-51B4593D0B8C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3F1545-25BD-1E41-1B92-26CCEF66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05B5EE-5CE0-87AF-5936-7812AED161D8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06626F-7318-E2FF-5A33-192F780E6504}"/>
              </a:ext>
            </a:extLst>
          </p:cNvPr>
          <p:cNvGrpSpPr/>
          <p:nvPr/>
        </p:nvGrpSpPr>
        <p:grpSpPr>
          <a:xfrm>
            <a:off x="2152627" y="352818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F088F3-6227-3E4B-9726-65ABA2E2716E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56FA0D-0F42-A6C8-90DB-0CAD33FC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DF9E55-1867-8722-81A0-EBB38DE51F3D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A7AAB30-54D9-5F18-E6C4-D7E3F6646535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AE24EBC-9716-CCEE-1C71-CEA19FFFF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182E5B-C7C5-6093-D960-DE903CE73F56}"/>
              </a:ext>
            </a:extLst>
          </p:cNvPr>
          <p:cNvGrpSpPr/>
          <p:nvPr/>
        </p:nvGrpSpPr>
        <p:grpSpPr>
          <a:xfrm>
            <a:off x="1403410" y="315654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12B1FA-0BE3-F553-ACD6-85335E91A67C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5D71401-99FE-D6EE-D761-1148EB0E546F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30D7197-2F79-0586-74B8-6716BE3FD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612C95-148F-E35B-CB65-5D71E3A1C3DD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D6FD6A-76FA-9282-154D-F72CCCED6A95}"/>
              </a:ext>
            </a:extLst>
          </p:cNvPr>
          <p:cNvGrpSpPr/>
          <p:nvPr/>
        </p:nvGrpSpPr>
        <p:grpSpPr>
          <a:xfrm>
            <a:off x="4664236" y="352412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E808D2D-453F-3EFB-E084-56C2665E6450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739C6-FDC2-6D89-CBED-065087CAC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A8791F-9693-2835-B15E-BFFFD82C9A21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F5BE8827-9AC4-0DC8-D67E-84E55BA52F64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7A0DB650-C51D-15F6-7AE0-DB625FE46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D39961-4C2A-3505-AC58-BC0A14C6A50B}"/>
              </a:ext>
            </a:extLst>
          </p:cNvPr>
          <p:cNvGrpSpPr/>
          <p:nvPr/>
        </p:nvGrpSpPr>
        <p:grpSpPr>
          <a:xfrm>
            <a:off x="7569248" y="352412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00B29A-7A9B-B8C7-42F9-F76D775D5FEE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5C6E7D-99D5-896C-77FC-14841752D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73FAA01-98F5-34FB-1D5A-EDC329D0229B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6E94B09-8548-80FB-CD4F-A3C059A78F7B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76FA9E4F-CB41-E7B0-7E73-D01400EA3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6489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648B-D4ED-1ABA-CE3B-25B81C90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Running Notebook using Job Scheduler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56786-4DED-FE26-06A8-4363A8A9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17702"/>
            <a:ext cx="11615905" cy="5866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25687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DirectLake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41639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000" b="1" dirty="0">
                <a:solidFill>
                  <a:srgbClr val="6C0000"/>
                </a:solidFill>
              </a:rPr>
              <a:t>DirectLake mode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rgbClr val="6C0000"/>
                </a:solidFill>
              </a:rPr>
              <a:t>model.bim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to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100528" y="3130829"/>
            <a:ext cx="8537904" cy="3594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2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112099" y="3285636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255065" y="3285636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381184" y="3672172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137534" y="4499244"/>
            <a:ext cx="3078343" cy="6511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66" y="3657295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110" y="3309291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117" y="3336331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382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>
                <a:solidFill>
                  <a:srgbClr val="6C0000"/>
                </a:solidFill>
              </a:rPr>
              <a:t>/workspaces/</a:t>
            </a:r>
            <a:r>
              <a:rPr lang="en-US" sz="1600" dirty="0"/>
              <a:t>{WORKSPACE_ID}</a:t>
            </a:r>
            <a:r>
              <a:rPr lang="en-US" b="1" dirty="0">
                <a:solidFill>
                  <a:srgbClr val="6C0000"/>
                </a:solidFill>
              </a:rPr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rgbClr val="6C0000"/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93" y="260122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647026" y="413208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2491106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8558-66C3-29DE-F716-35FE0965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7B105D8-7F98-301B-9A4E-0C6F14E2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Shortcut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6FDD2-1198-1F55-02B9-8D1C4D5D4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85597"/>
          </a:xfrm>
        </p:spPr>
        <p:txBody>
          <a:bodyPr/>
          <a:lstStyle/>
          <a:p>
            <a:r>
              <a:rPr lang="en-US" dirty="0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workspace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lakehouse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ADLS connection to Azure Data Lake Storage using </a:t>
            </a:r>
            <a:r>
              <a:rPr lang="en-US" sz="2000" b="1" dirty="0">
                <a:solidFill>
                  <a:srgbClr val="8A0000"/>
                </a:solidFill>
              </a:rPr>
              <a:t>Create Connection</a:t>
            </a:r>
            <a:r>
              <a:rPr lang="en-US" dirty="0"/>
              <a:t> API0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shortcut in </a:t>
            </a:r>
            <a:r>
              <a:rPr lang="en-US" sz="1800" b="1" dirty="0">
                <a:solidFill>
                  <a:srgbClr val="8A0000"/>
                </a:solidFill>
              </a:rPr>
              <a:t>Files</a:t>
            </a:r>
            <a:r>
              <a:rPr lang="en-US" dirty="0"/>
              <a:t> section lakehouse as bronze layer using </a:t>
            </a:r>
            <a:r>
              <a:rPr lang="en-US" sz="1800" b="1" dirty="0">
                <a:solidFill>
                  <a:srgbClr val="8A0000"/>
                </a:solidFill>
              </a:rPr>
              <a:t>Create Shortcut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and run two notebook to build out silver layer and gold layer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DirectLake semantic model with connection just like previous sample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two reports which are bound to DirectLake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10972-9B22-EE91-EB3F-BCD3E36A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91" y="4434096"/>
            <a:ext cx="2458555" cy="2369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5205A-A867-4FA6-0275-C4E645E4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2" y="4434096"/>
            <a:ext cx="3240558" cy="2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67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5841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E581-CD21-8849-99B8-E7BED691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1B5A05D-2ABB-04ED-C792-86FB46F7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02EDD-81F2-4C6A-354E-DC71E46FE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70318"/>
          </a:xfrm>
        </p:spPr>
        <p:txBody>
          <a:bodyPr/>
          <a:lstStyle/>
          <a:p>
            <a:r>
              <a:rPr lang="en-US" dirty="0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workspace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lakehouse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(but do not run) two notebooks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 to build out silver and gold layers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ADLS connection using </a:t>
            </a:r>
            <a:r>
              <a:rPr lang="en-US" sz="1800" b="1" dirty="0">
                <a:solidFill>
                  <a:srgbClr val="8A0000"/>
                </a:solidFill>
              </a:rPr>
              <a:t>Create Connection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data pipeline which uses ADLS connection using </a:t>
            </a:r>
            <a:r>
              <a:rPr lang="en-US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Run data pipeline to copy data files into lakehouse </a:t>
            </a:r>
            <a:r>
              <a:rPr lang="en-US" sz="1800" b="1" dirty="0">
                <a:solidFill>
                  <a:srgbClr val="8A0000"/>
                </a:solidFill>
              </a:rPr>
              <a:t>Files</a:t>
            </a:r>
            <a:r>
              <a:rPr lang="en-US" dirty="0"/>
              <a:t> section and then run the two notebooks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DirectLake semantic model with connection just like previous sample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two reports which are bound to DirectLake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6EC92-3E37-0870-3EF6-F7507481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34" y="4708437"/>
            <a:ext cx="2615294" cy="2095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C1457-6937-764A-047E-33B0C089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16" y="4708436"/>
            <a:ext cx="1879601" cy="2067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5277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31325"/>
          </a:xfrm>
        </p:spPr>
        <p:txBody>
          <a:bodyPr/>
          <a:lstStyle/>
          <a:p>
            <a:pPr marL="344488" indent="-344488"/>
            <a:r>
              <a:rPr lang="en-US" dirty="0"/>
              <a:t>Creating and Updating Items using the Fabric REST APIs</a:t>
            </a:r>
          </a:p>
          <a:p>
            <a:pPr marL="344488" indent="-344488"/>
            <a:r>
              <a:rPr lang="en-US" dirty="0"/>
              <a:t>Automating Deployment using a Custom API-driven Pipeline</a:t>
            </a:r>
          </a:p>
          <a:p>
            <a:pPr marL="344488" indent="-344488"/>
            <a:r>
              <a:rPr lang="en-US" dirty="0"/>
              <a:t>Fretz Top-level Topic 1</a:t>
            </a:r>
          </a:p>
          <a:p>
            <a:pPr marL="344488" indent="-344488"/>
            <a:r>
              <a:rPr lang="en-US" dirty="0"/>
              <a:t>Fretz Top-level Topic 2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36861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1339-F11B-E78F-12B8-ECF4E4277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174E-DFD8-82C6-1101-7C882CD4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Updating Items using the Fabric REST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CE75C-187F-84CC-1FC3-F9C0DBB66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31325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Item Definitions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Challenges in Fabric CI/CD and Solution Deployment</a:t>
            </a:r>
          </a:p>
          <a:p>
            <a:pPr marL="403225" indent="-403225"/>
            <a:r>
              <a:rPr lang="en-US" dirty="0"/>
              <a:t>Configuring Datasource Paths using Deployment Parameters</a:t>
            </a:r>
          </a:p>
        </p:txBody>
      </p:sp>
    </p:spTree>
    <p:extLst>
      <p:ext uri="{BB962C8B-B14F-4D97-AF65-F5344CB8AC3E}">
        <p14:creationId xmlns:p14="http://schemas.microsoft.com/office/powerpoint/2010/main" val="247623987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Lakehouse depends on running notebooks and/or data pipelines to create table schema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430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source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7616695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89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07085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C13A-F537-2746-B289-5D78B567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and Managing Connections in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E98F5-96CC-CF4E-8ED4-6226F2758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647700"/>
          </a:xfrm>
        </p:spPr>
        <p:txBody>
          <a:bodyPr/>
          <a:lstStyle/>
          <a:p>
            <a:r>
              <a:rPr lang="en-US" dirty="0"/>
              <a:t>Connections are scoped at level of Entra Id tenant</a:t>
            </a:r>
          </a:p>
          <a:p>
            <a:pPr lvl="1"/>
            <a:r>
              <a:rPr lang="en-US" dirty="0"/>
              <a:t>Fabric connection can (but shouldn't be ) be shared across workspaces </a:t>
            </a:r>
          </a:p>
          <a:p>
            <a:pPr lvl="1"/>
            <a:r>
              <a:rPr lang="en-US" dirty="0"/>
              <a:t>Connection creator automatically configured with connection Role Assignment of Owner</a:t>
            </a:r>
          </a:p>
          <a:p>
            <a:pPr lvl="1"/>
            <a:r>
              <a:rPr lang="en-US" dirty="0"/>
              <a:t>Other users and </a:t>
            </a:r>
            <a:r>
              <a:rPr lang="en-US" dirty="0" err="1"/>
              <a:t>SPNs</a:t>
            </a:r>
            <a:r>
              <a:rPr lang="en-US" dirty="0"/>
              <a:t> added with Role Assignments of User, </a:t>
            </a:r>
            <a:r>
              <a:rPr lang="en-US" dirty="0" err="1"/>
              <a:t>UserWithReshare</a:t>
            </a:r>
            <a:r>
              <a:rPr lang="en-US" dirty="0"/>
              <a:t> or Owner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Scenarios which require developers to create connections in Fabric deployment</a:t>
            </a:r>
          </a:p>
          <a:p>
            <a:pPr lvl="1"/>
            <a:r>
              <a:rPr lang="en-US" dirty="0"/>
              <a:t>When deploying OneLake Shortcuts</a:t>
            </a:r>
          </a:p>
          <a:p>
            <a:pPr lvl="1"/>
            <a:r>
              <a:rPr lang="en-US" dirty="0"/>
              <a:t>When deploying Data Pipelines</a:t>
            </a:r>
          </a:p>
          <a:p>
            <a:pPr lvl="1"/>
            <a:r>
              <a:rPr lang="en-US" dirty="0"/>
              <a:t>When deploying Semantic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8136-5BCD-69F4-732D-80C31931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35" y="2894360"/>
            <a:ext cx="6167223" cy="223687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13156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65626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129255" y="2514577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469974" y="3654534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582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63322-01B9-BAC1-2E1E-4024F4234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C38-0385-10A0-E776-AD58946C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Updating Items using the Fabric REST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C29E-BF65-6F0E-2799-88D8F67DC8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31325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Creating Workspace Items using Item Definitions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61963" indent="-461963">
              <a:buFont typeface="Wingdings" panose="05000000000000000000" pitchFamily="2" charset="2"/>
              <a:buChar char="Ø"/>
            </a:pPr>
            <a:r>
              <a:rPr lang="en-US" dirty="0"/>
              <a:t>Configuring Datasource Paths using Deployment Parameters</a:t>
            </a:r>
          </a:p>
        </p:txBody>
      </p:sp>
    </p:spTree>
    <p:extLst>
      <p:ext uri="{BB962C8B-B14F-4D97-AF65-F5344CB8AC3E}">
        <p14:creationId xmlns:p14="http://schemas.microsoft.com/office/powerpoint/2010/main" val="141327120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3331335" y="3897916"/>
            <a:ext cx="1953619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533414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300418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252729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782433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840678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879377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D02616-956E-F36F-21DA-D2EA1047C385}"/>
              </a:ext>
            </a:extLst>
          </p:cNvPr>
          <p:cNvGrpSpPr/>
          <p:nvPr/>
        </p:nvGrpSpPr>
        <p:grpSpPr>
          <a:xfrm>
            <a:off x="1108796" y="3167454"/>
            <a:ext cx="2024811" cy="2574477"/>
            <a:chOff x="558280" y="3173865"/>
            <a:chExt cx="2024811" cy="257447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4FAFF-A7DE-1EED-D5A2-10B5891A413B}"/>
                </a:ext>
              </a:extLst>
            </p:cNvPr>
            <p:cNvGrpSpPr/>
            <p:nvPr/>
          </p:nvGrpSpPr>
          <p:grpSpPr>
            <a:xfrm>
              <a:off x="558280" y="3173865"/>
              <a:ext cx="2024811" cy="2574477"/>
              <a:chOff x="1140788" y="2715026"/>
              <a:chExt cx="2907477" cy="369675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A1FE632-ABA9-A129-815E-D0CECB4C5AE7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36967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18A4AC5-5F06-A0F1-028F-7A70D8759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476431-7A40-BDB6-C029-C638E7E0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381" y="3440566"/>
              <a:ext cx="1965811" cy="2275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C524-BB54-217E-F1AB-04105084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737F-C7D9-0DA6-0E45-16DC4ECB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Updating Items using the Fabric REST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252-7919-500F-7B22-26E69F99D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31325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Getting Started with the Fabric REST APIs</a:t>
            </a:r>
          </a:p>
          <a:p>
            <a:pPr marL="344488" indent="-344488"/>
            <a:r>
              <a:rPr lang="en-US" dirty="0"/>
              <a:t>Creating Workspace Items using Item Definitions</a:t>
            </a:r>
          </a:p>
          <a:p>
            <a:pPr marL="344488" indent="-344488"/>
            <a:r>
              <a:rPr lang="en-US" dirty="0"/>
              <a:t>Challenges in Fabric CI/CD and Solution Deployment</a:t>
            </a:r>
          </a:p>
          <a:p>
            <a:pPr marL="344488" indent="-344488"/>
            <a:r>
              <a:rPr lang="en-US" dirty="0"/>
              <a:t>Configuring Datasource Paths using Deployment Parameters</a:t>
            </a:r>
          </a:p>
        </p:txBody>
      </p:sp>
    </p:spTree>
    <p:extLst>
      <p:ext uri="{BB962C8B-B14F-4D97-AF65-F5344CB8AC3E}">
        <p14:creationId xmlns:p14="http://schemas.microsoft.com/office/powerpoint/2010/main" val="79028683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Datasource paths can be found in specific item definition files</a:t>
            </a:r>
          </a:p>
          <a:p>
            <a:pPr lvl="1"/>
            <a:r>
              <a:rPr lang="en-US" dirty="0"/>
              <a:t>Notebooks can contain URLs added to python code</a:t>
            </a:r>
          </a:p>
          <a:p>
            <a:pPr lvl="1"/>
            <a:r>
              <a:rPr lang="en-US" dirty="0"/>
              <a:t>Semantic model definition files contain datasource paths</a:t>
            </a:r>
          </a:p>
          <a:p>
            <a:pPr lvl="1"/>
            <a:r>
              <a:rPr lang="en-US" dirty="0"/>
              <a:t>Connections created using datasource path</a:t>
            </a:r>
          </a:p>
          <a:p>
            <a:pPr lvl="1"/>
            <a:r>
              <a:rPr lang="en-US" dirty="0"/>
              <a:t>Shortcut built on top of URL defined in connection</a:t>
            </a:r>
          </a:p>
          <a:p>
            <a:pPr lvl="1"/>
            <a:r>
              <a:rPr lang="en-US" dirty="0"/>
              <a:t>Data pipeline built on top of URL defined in connection</a:t>
            </a:r>
          </a:p>
        </p:txBody>
      </p:sp>
    </p:spTree>
    <p:extLst>
      <p:ext uri="{BB962C8B-B14F-4D97-AF65-F5344CB8AC3E}">
        <p14:creationId xmlns:p14="http://schemas.microsoft.com/office/powerpoint/2010/main" val="233503528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B4D78-4A3E-3931-C233-CCB4BC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Datasource Path in a Notebook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A82CDB-1A44-D1D6-362C-BA038E584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Notebook definition can contain datasource path</a:t>
            </a:r>
          </a:p>
          <a:p>
            <a:pPr lvl="1"/>
            <a:r>
              <a:rPr lang="en-US" dirty="0"/>
              <a:t>Developers can add URLs directly in their python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2C03-A8B3-F286-825B-949D85A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2114996"/>
            <a:ext cx="6491301" cy="450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0CF301D-9BBF-7F3C-48EA-7F55F7DA73C5}"/>
              </a:ext>
            </a:extLst>
          </p:cNvPr>
          <p:cNvSpPr/>
          <p:nvPr/>
        </p:nvSpPr>
        <p:spPr bwMode="auto">
          <a:xfrm>
            <a:off x="7482655" y="5013033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94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01D-CD9E-A60E-DBC4-955C76A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Path in a Semantic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BCD583-66D5-265C-A175-CC8386C2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4483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 err="1">
                <a:solidFill>
                  <a:srgbClr val="6C0000"/>
                </a:solidFill>
              </a:rPr>
              <a:t>expressions.tmdl</a:t>
            </a:r>
            <a:r>
              <a:rPr lang="en-US" dirty="0"/>
              <a:t> file is typical place to find datasource URL for semantic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 of imported model with datasource path for Web connection</a:t>
            </a:r>
          </a:p>
          <a:p>
            <a:endParaRPr lang="en-US" dirty="0"/>
          </a:p>
          <a:p>
            <a:pPr marL="571500" lvl="2" indent="0">
              <a:buNone/>
            </a:pPr>
            <a:endParaRPr lang="en-US" dirty="0"/>
          </a:p>
          <a:p>
            <a:pPr marL="571500" lvl="2" indent="0">
              <a:buNone/>
            </a:pPr>
            <a:endParaRPr lang="en-US" dirty="0"/>
          </a:p>
          <a:p>
            <a:r>
              <a:rPr lang="en-US" dirty="0"/>
              <a:t>Example of DirectLake model with datasource referencing lakehouse SQL endpoint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6EF38-7AF4-943F-6595-7E941D04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49" y="5465230"/>
            <a:ext cx="10146915" cy="1108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4DAA-11EA-F2AB-CC01-4AD58CDB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8"/>
          <a:stretch/>
        </p:blipFill>
        <p:spPr>
          <a:xfrm>
            <a:off x="963537" y="1722476"/>
            <a:ext cx="2473287" cy="1497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2A7D2-CE37-3763-0A5D-8ADC3959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49" y="3890811"/>
            <a:ext cx="7393882" cy="772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6902A2EC-6C0C-AABB-1A8E-0F4207D2B720}"/>
              </a:ext>
            </a:extLst>
          </p:cNvPr>
          <p:cNvSpPr/>
          <p:nvPr/>
        </p:nvSpPr>
        <p:spPr bwMode="auto">
          <a:xfrm>
            <a:off x="8436384" y="3959035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C67D8D9C-EDB2-A094-B339-DF96750C91BA}"/>
              </a:ext>
            </a:extLst>
          </p:cNvPr>
          <p:cNvSpPr/>
          <p:nvPr/>
        </p:nvSpPr>
        <p:spPr bwMode="auto">
          <a:xfrm>
            <a:off x="11023036" y="5717926"/>
            <a:ext cx="1130403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19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BDC2-496F-1F89-5912-9D3CBC2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35" y="1742616"/>
            <a:ext cx="5148373" cy="5019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ABE36489-3D58-71FF-DA1F-3F6EA9A1E672}"/>
              </a:ext>
            </a:extLst>
          </p:cNvPr>
          <p:cNvSpPr/>
          <p:nvPr/>
        </p:nvSpPr>
        <p:spPr bwMode="auto">
          <a:xfrm>
            <a:off x="4444910" y="4013290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8BE093-F713-D78B-56CD-16BE736F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Datasource Paths and Connection Id in a Data Pipeline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85B3D2-0927-F3CA-5A9C-BC3808C8B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Pipeline definition holds ADLS container path and name and connection Id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0D76912-B577-A01E-8777-ACF14A845F36}"/>
              </a:ext>
            </a:extLst>
          </p:cNvPr>
          <p:cNvSpPr/>
          <p:nvPr/>
        </p:nvSpPr>
        <p:spPr bwMode="auto">
          <a:xfrm>
            <a:off x="3968484" y="5295329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9618B23-645D-9C16-0717-80BA1DBAC8BC}"/>
              </a:ext>
            </a:extLst>
          </p:cNvPr>
          <p:cNvSpPr/>
          <p:nvPr/>
        </p:nvSpPr>
        <p:spPr bwMode="auto">
          <a:xfrm>
            <a:off x="5127601" y="6196377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42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208-0E66-0C30-221E-63503FB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Id and Notebook Ids in Data Pipeline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37F452-4752-1BB2-A36D-EC37B4E89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92552"/>
          </a:xfrm>
        </p:spPr>
        <p:txBody>
          <a:bodyPr/>
          <a:lstStyle/>
          <a:p>
            <a:r>
              <a:rPr lang="en-US" dirty="0"/>
              <a:t>Data Pipeline definition holds workspace Id, lakehouse Id and notebook 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D2F4-FD54-3080-E10E-02BE1F7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78" y="1673715"/>
            <a:ext cx="3748948" cy="5051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1D4DBDE-4618-EEB1-E502-C7DBEB17C823}"/>
              </a:ext>
            </a:extLst>
          </p:cNvPr>
          <p:cNvSpPr/>
          <p:nvPr/>
        </p:nvSpPr>
        <p:spPr bwMode="auto">
          <a:xfrm>
            <a:off x="4444910" y="3777074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92A68AC-7E70-95FB-CEEE-7941DD2A02C2}"/>
              </a:ext>
            </a:extLst>
          </p:cNvPr>
          <p:cNvSpPr/>
          <p:nvPr/>
        </p:nvSpPr>
        <p:spPr bwMode="auto">
          <a:xfrm>
            <a:off x="4449432" y="6059829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36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B463-D205-9027-BFE6-2C8DBB6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C4BB8-AEE9-7CE9-4D30-D942B9BC0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FabricSolutionDeployment</a:t>
            </a:r>
            <a:r>
              <a:rPr lang="en-US" dirty="0"/>
              <a:t> introduces concept of deployment parameters</a:t>
            </a:r>
          </a:p>
          <a:p>
            <a:pPr lvl="1"/>
            <a:r>
              <a:rPr lang="en-US" dirty="0"/>
              <a:t>Deployment parameters contain unique values to be used in specific deployment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logic in pipeline looks for presence of deployment parameters</a:t>
            </a:r>
          </a:p>
          <a:p>
            <a:pPr lvl="1"/>
            <a:r>
              <a:rPr lang="en-US" dirty="0"/>
              <a:t>When found, deployment parameters leads logic to modify target datasource paths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39DD3-7F66-6DB4-2D11-C71B266FE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02" y="2105255"/>
            <a:ext cx="5946838" cy="1392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BBA62-5343-60A9-15A4-79B7453A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02" y="4438122"/>
            <a:ext cx="6218237" cy="2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367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8C02-7A43-B803-0CEC-A7D8BD80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Deployment Parameters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3E193-05CB-EE0E-1FAE-1E68D0426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370427"/>
          </a:xfrm>
        </p:spPr>
        <p:txBody>
          <a:bodyPr/>
          <a:lstStyle/>
          <a:p>
            <a:r>
              <a:rPr lang="en-US" sz="2000" dirty="0"/>
              <a:t>Presence of specific deployment parameters indicate datasource paths which require substitution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1800" dirty="0"/>
          </a:p>
          <a:p>
            <a:r>
              <a:rPr lang="en-US" sz="1800" b="1" dirty="0" err="1">
                <a:solidFill>
                  <a:srgbClr val="8A0000"/>
                </a:solidFill>
              </a:rPr>
              <a:t>UpdateItemDefinitionPart</a:t>
            </a:r>
            <a:r>
              <a:rPr lang="en-US" sz="2000" dirty="0"/>
              <a:t> method used to update file in item definition using substitution</a:t>
            </a:r>
          </a:p>
          <a:p>
            <a:endParaRPr lang="en-US" sz="2200" dirty="0"/>
          </a:p>
          <a:p>
            <a:endParaRPr lang="en-US" sz="2200" dirty="0"/>
          </a:p>
          <a:p>
            <a:pPr marL="342900" lvl="1" indent="0">
              <a:buNone/>
            </a:pPr>
            <a:endParaRPr lang="en-US" sz="1800" dirty="0"/>
          </a:p>
          <a:p>
            <a:r>
              <a:rPr lang="en-US" sz="1800" b="1" dirty="0" err="1">
                <a:solidFill>
                  <a:srgbClr val="8A0000"/>
                </a:solidFill>
              </a:rPr>
              <a:t>SearchAndReplaceInPayload</a:t>
            </a:r>
            <a:r>
              <a:rPr lang="en-US" sz="2000" dirty="0"/>
              <a:t> method deals with base64 encoding and performs substitution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0878C-7A5D-8685-2638-88C60728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28" y="1595481"/>
            <a:ext cx="6396454" cy="1634718"/>
          </a:xfrm>
          <a:prstGeom prst="rect">
            <a:avLst/>
          </a:prstGeom>
          <a:ln>
            <a:solidFill>
              <a:srgbClr val="6C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86F5B-7184-932B-2A02-9F4B52925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28" y="3876940"/>
            <a:ext cx="10049801" cy="1201270"/>
          </a:xfrm>
          <a:prstGeom prst="rect">
            <a:avLst/>
          </a:prstGeom>
          <a:ln>
            <a:solidFill>
              <a:srgbClr val="6C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E20D70-74B4-6D40-D8AA-308804146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28" y="5689005"/>
            <a:ext cx="7405769" cy="1089812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649756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BEFA-59D9-D3E7-5240-C68AB49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Used in FabricSolutionDeployment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04212-5AF7-07F7-FD3E-42E4A0F1A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FabricSolutionDeployment</a:t>
            </a:r>
            <a:r>
              <a:rPr lang="en-US" dirty="0">
                <a:solidFill>
                  <a:srgbClr val="6C0000"/>
                </a:solidFill>
              </a:rPr>
              <a:t> uses Product Sales sample data 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used to simulate data for different staging environments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used to simulate data for different customer tenants</a:t>
            </a:r>
          </a:p>
          <a:p>
            <a:pPr lvl="1"/>
            <a:endParaRPr lang="en-US" dirty="0">
              <a:solidFill>
                <a:srgbClr val="6C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9E4E3-59CB-5E7F-C281-B3170ED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47" y="2724865"/>
            <a:ext cx="22669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FE99FF-9BCC-F1E0-E4CD-FA337954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750" y="2755900"/>
            <a:ext cx="23526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4B0B0B-484D-5561-6B38-FBDA9637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6" y="2755900"/>
            <a:ext cx="25812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66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B4AB-3FF8-1293-C6AD-E8BB30EA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 Works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589-99CF-ECE4-340A-702E2FBE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996394"/>
            <a:ext cx="7225721" cy="4105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297B-2175-31F4-6F61-E1FAA23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95" y="1027924"/>
            <a:ext cx="4346864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62649-0BE5-EE91-CC88-A810E61A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88" y="3663600"/>
            <a:ext cx="4349722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712826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1C4E-ACF2-D1E5-492F-B223332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8A92-F830-5279-BAFF-792A2972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" y="999604"/>
            <a:ext cx="7240011" cy="413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89745-10CC-4C5A-8E3D-F139F1EC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6" y="1010924"/>
            <a:ext cx="4332575" cy="242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A4DC5-CAE1-6D2C-4920-0C55A83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45" y="3654912"/>
            <a:ext cx="4332575" cy="2463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09901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solidFill>
                  <a:srgbClr val="6C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https://github.com/FabricDevCamp/FabricSolutionDeployment</a:t>
            </a:r>
            <a:r>
              <a:rPr lang="en-US" b="1" dirty="0">
                <a:solidFill>
                  <a:srgbClr val="6C0000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024-2121-39B1-CA79-0B8B52DB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AEF1-2E05-9776-2B41-68C6250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Fabrikam</a:t>
            </a:r>
            <a:r>
              <a:rPr lang="en-US" dirty="0"/>
              <a:t>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DD07-6C9B-8BA7-E2D1-7BCBDC3E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38810"/>
            <a:ext cx="724953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E22-17A4-5746-6F3C-53A0121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31" y="1012640"/>
            <a:ext cx="4352580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76675-4ADC-FFB0-0172-7BE4D301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3" y="3645706"/>
            <a:ext cx="4341148" cy="247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85247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862C-B800-4296-BC8B-9546C5A1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48A2-47A7-DF01-4565-B6E2E28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Northwind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DECF-C3E8-D499-F1C0-BC8F8AC9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" y="1045783"/>
            <a:ext cx="7225721" cy="4120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1DE18-7090-39F7-8782-C21FFE84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79" y="1017434"/>
            <a:ext cx="4352580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F5AA-46BB-CAF0-0FB1-17791C9F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99" y="3660684"/>
            <a:ext cx="4366869" cy="246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935979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6644-BE1C-C2DB-CB84-A35F3341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7AB9-9CF2-45E4-489F-0349B222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Wingtip Toys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E637-2213-5EBB-BB29-78D763D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5190"/>
            <a:ext cx="7225721" cy="411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F68B3-0955-6C7C-1E53-DA07F578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40" y="1012640"/>
            <a:ext cx="4326859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D1B4F-9E3F-88B4-1C94-A09E2B7A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01" y="3666564"/>
            <a:ext cx="4326859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62180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35EC-17A0-5F90-C623-7ED394E0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ADD-0FAC-40D2-A41E-A5982C8E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Seamark Farms  Sample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054D-E834-D57D-3C7D-FD15DA12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" y="1046315"/>
            <a:ext cx="7240011" cy="4110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E64CA-3423-3673-42F4-B05438A2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33" y="1004275"/>
            <a:ext cx="4366869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4CBA-2A39-E1C6-139D-3515F364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3" y="3644402"/>
            <a:ext cx="4329717" cy="2474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388618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94039-8208-2A60-E6BF-1D1901C7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ED48-98A7-87A0-EBCA-01C1C0A8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E153A-DC79-7FB2-B293-C0B01745E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31325"/>
          </a:xfrm>
        </p:spPr>
        <p:txBody>
          <a:bodyPr/>
          <a:lstStyle/>
          <a:p>
            <a:pPr marL="401638" indent="-401638">
              <a:buFont typeface="Wingdings" panose="05000000000000000000" pitchFamily="2" charset="2"/>
              <a:buChar char="ü"/>
            </a:pPr>
            <a:r>
              <a:rPr lang="en-US" dirty="0"/>
              <a:t>Creating and Updating Items using the Fabric REST APIs</a:t>
            </a:r>
          </a:p>
          <a:p>
            <a:pPr marL="401638" indent="-401638">
              <a:buFont typeface="Wingdings" panose="05000000000000000000" pitchFamily="2" charset="2"/>
              <a:buChar char="Ø"/>
            </a:pPr>
            <a:r>
              <a:rPr lang="en-US" dirty="0"/>
              <a:t>Automating Deployment using a Custom API-driven Pipeline</a:t>
            </a:r>
          </a:p>
          <a:p>
            <a:pPr marL="401638" indent="-401638"/>
            <a:r>
              <a:rPr lang="en-US" dirty="0"/>
              <a:t>Fretz Top-level Top 1</a:t>
            </a:r>
          </a:p>
          <a:p>
            <a:pPr marL="401638" indent="-401638"/>
            <a:r>
              <a:rPr lang="en-US" dirty="0"/>
              <a:t>Fretz Top-level Top 2</a:t>
            </a:r>
          </a:p>
        </p:txBody>
      </p:sp>
    </p:spTree>
    <p:extLst>
      <p:ext uri="{BB962C8B-B14F-4D97-AF65-F5344CB8AC3E}">
        <p14:creationId xmlns:p14="http://schemas.microsoft.com/office/powerpoint/2010/main" val="85601732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DD10D-39CB-DFB0-6439-F63C629C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CF55-2471-748B-16E6-5260FC9E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41796"/>
          </a:xfrm>
        </p:spPr>
        <p:txBody>
          <a:bodyPr/>
          <a:lstStyle/>
          <a:p>
            <a:r>
              <a:rPr lang="en-US" sz="3400" dirty="0"/>
              <a:t>Automating Deployment using a Custom API-driven Pipeline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776F0-685B-7416-3EF4-BB444F06D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64805"/>
          </a:xfrm>
        </p:spPr>
        <p:txBody>
          <a:bodyPr/>
          <a:lstStyle/>
          <a:p>
            <a:pPr marL="515937" indent="-457200">
              <a:buFont typeface="Wingdings" panose="05000000000000000000" pitchFamily="2" charset="2"/>
              <a:buChar char="Ø"/>
            </a:pPr>
            <a:r>
              <a:rPr lang="en-US" dirty="0"/>
              <a:t>Motivation for an API-Driven Deployment Pipeline</a:t>
            </a:r>
          </a:p>
          <a:p>
            <a:pPr marL="515937" indent="-457200">
              <a:buFont typeface="Wingdings" panose="05000000000000000000" pitchFamily="2" charset="2"/>
              <a:buChar char="§"/>
            </a:pPr>
            <a:r>
              <a:rPr lang="en-US" dirty="0"/>
              <a:t>Deploying and Updating Solutions from a Source Workspace</a:t>
            </a:r>
          </a:p>
          <a:p>
            <a:pPr marL="515937" indent="-457200">
              <a:buFont typeface="Wingdings" panose="05000000000000000000" pitchFamily="2" charset="2"/>
              <a:buChar char="§"/>
            </a:pPr>
            <a:r>
              <a:rPr lang="en-US" dirty="0"/>
              <a:t>Exporting and Deploying Solutions using Solution Folders</a:t>
            </a:r>
          </a:p>
          <a:p>
            <a:pPr marL="515937" indent="-457200">
              <a:buFont typeface="Wingdings" panose="05000000000000000000" pitchFamily="2" charset="2"/>
              <a:buChar char="§"/>
            </a:pPr>
            <a:r>
              <a:rPr lang="en-US" dirty="0"/>
              <a:t>Exporting and Deploying Solutions using GIT Branches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2895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API-driven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9400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626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Custom API-driven Pipelines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68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</a:t>
            </a:r>
            <a:r>
              <a:rPr lang="en-US" sz="3200" dirty="0"/>
              <a:t>Custom API-driven Pipelines</a:t>
            </a:r>
            <a:endParaRPr lang="en-US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69108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API-driven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124206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Deploy from source workspace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Export workspace to local solution folder and then deploy from local solution folder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3</a:t>
            </a:r>
            <a:r>
              <a:rPr lang="en-US" sz="2000" dirty="0"/>
              <a:t>: Export workspace to ADO repo branch and then deploy from that repo branch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483791" y="1599915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16838" y="1448414"/>
            <a:ext cx="1417478" cy="1231867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6838" y="334265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447165" y="347539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461228" y="353194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0AB97-2FD7-43D0-CA96-037F9936CDD1}"/>
              </a:ext>
            </a:extLst>
          </p:cNvPr>
          <p:cNvGrpSpPr/>
          <p:nvPr/>
        </p:nvGrpSpPr>
        <p:grpSpPr>
          <a:xfrm>
            <a:off x="953030" y="5276029"/>
            <a:ext cx="1417478" cy="1231867"/>
            <a:chOff x="883076" y="1526449"/>
            <a:chExt cx="1562529" cy="13579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4CC006-CD66-9EC1-6E34-0F6B276149F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2A9A7D-563C-9204-D594-D6005E0DB7E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5F826D-7F3B-8D3E-BD2D-E3F17270D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C912AB-5C90-7E39-CC2F-2506EC35099A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DC206-AC2E-B54B-7827-A4B704293633}"/>
              </a:ext>
            </a:extLst>
          </p:cNvPr>
          <p:cNvGrpSpPr/>
          <p:nvPr/>
        </p:nvGrpSpPr>
        <p:grpSpPr>
          <a:xfrm>
            <a:off x="7172957" y="5465317"/>
            <a:ext cx="4098012" cy="935473"/>
            <a:chOff x="7572603" y="3553808"/>
            <a:chExt cx="4098012" cy="9354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5AA1943-102B-0424-BFBA-19086C00F5F1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265921-B022-BE52-863F-868FCE999CAB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D44D054-E106-9F54-87D9-CB2196655D0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D0AA4AD-1944-79C3-18BA-5A031B04B2D5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9421E3AA-A621-CB2C-D5A8-D5D61292A7F8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DB118-0902-A580-2C1F-5D7B85788324}"/>
              </a:ext>
            </a:extLst>
          </p:cNvPr>
          <p:cNvGrpSpPr/>
          <p:nvPr/>
        </p:nvGrpSpPr>
        <p:grpSpPr>
          <a:xfrm>
            <a:off x="2483357" y="5315859"/>
            <a:ext cx="4565038" cy="1291417"/>
            <a:chOff x="2483357" y="5315859"/>
            <a:chExt cx="4565038" cy="12914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F8FF0D-DF5F-1E76-1395-C9F4AC545CF1}"/>
                </a:ext>
              </a:extLst>
            </p:cNvPr>
            <p:cNvGrpSpPr/>
            <p:nvPr/>
          </p:nvGrpSpPr>
          <p:grpSpPr>
            <a:xfrm>
              <a:off x="2483357" y="5471681"/>
              <a:ext cx="2686938" cy="903634"/>
              <a:chOff x="2648405" y="1736463"/>
              <a:chExt cx="2686938" cy="90363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EE75CE5-5F1B-B8BC-B404-8379848571E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403549BF-FC45-359B-7E33-8E1E919F43E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9998E33-46D3-034B-7958-112F7E1FD2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D5E286F-49F8-DF1C-187E-8FFBBC9B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662" t="56357" r="42778"/>
            <a:stretch/>
          </p:blipFill>
          <p:spPr>
            <a:xfrm>
              <a:off x="5234348" y="5593181"/>
              <a:ext cx="1814047" cy="101409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4BD81B-3A0D-DCAE-D936-21BE1FD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7169" b="90314"/>
            <a:stretch/>
          </p:blipFill>
          <p:spPr>
            <a:xfrm>
              <a:off x="5233092" y="5315859"/>
              <a:ext cx="1814048" cy="28153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23601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47481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</a:t>
            </a:r>
            <a:r>
              <a:rPr lang="en-US" sz="1600" b="1">
                <a:solidFill>
                  <a:srgbClr val="6C0000"/>
                </a:solidFill>
              </a:rPr>
              <a:t>principal</a:t>
            </a:r>
            <a:r>
              <a:rPr lang="en-US"/>
              <a:t>]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963562" y="4184722"/>
            <a:ext cx="2296142" cy="189019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545473" y="4191855"/>
            <a:ext cx="2372070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435818" y="4191855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7A11-0934-18EA-444D-31535CB9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5EF3-EA07-478D-8D2F-B1E89C6B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41796"/>
          </a:xfrm>
        </p:spPr>
        <p:txBody>
          <a:bodyPr/>
          <a:lstStyle/>
          <a:p>
            <a:r>
              <a:rPr lang="en-US" sz="3400" dirty="0"/>
              <a:t>Automating Deployment using a Custom API-driven Pipeline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E215C-A8DE-4C6C-ED0B-FE1155ACD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64805"/>
          </a:xfrm>
        </p:spPr>
        <p:txBody>
          <a:bodyPr/>
          <a:lstStyle/>
          <a:p>
            <a:pPr marL="515937" indent="-457200">
              <a:buFont typeface="Wingdings" panose="05000000000000000000" pitchFamily="2" charset="2"/>
              <a:buChar char="ü"/>
            </a:pPr>
            <a:r>
              <a:rPr lang="en-US" dirty="0"/>
              <a:t>Motivation for an API-Driven Deployment Pipeline</a:t>
            </a:r>
          </a:p>
          <a:p>
            <a:pPr marL="515937" indent="-457200">
              <a:buFont typeface="Wingdings" panose="05000000000000000000" pitchFamily="2" charset="2"/>
              <a:buChar char="Ø"/>
            </a:pPr>
            <a:r>
              <a:rPr lang="en-US" dirty="0"/>
              <a:t>Deploying and Updating Solutions from a Source Workspace</a:t>
            </a:r>
          </a:p>
          <a:p>
            <a:pPr marL="515937" indent="-457200">
              <a:buFont typeface="Wingdings" panose="05000000000000000000" pitchFamily="2" charset="2"/>
              <a:buChar char="§"/>
            </a:pPr>
            <a:r>
              <a:rPr lang="en-US" dirty="0"/>
              <a:t>Exporting and Deploying Solutions using Solution Folders</a:t>
            </a:r>
          </a:p>
          <a:p>
            <a:pPr marL="515937" indent="-457200">
              <a:buFont typeface="Wingdings" panose="05000000000000000000" pitchFamily="2" charset="2"/>
              <a:buChar char="§"/>
            </a:pPr>
            <a:r>
              <a:rPr lang="en-US" dirty="0"/>
              <a:t>Exporting and Deploying Solutions using GIT Branches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2565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460" y="3261293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4365630" y="4289411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64" y="3261293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5090758" y="3727946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Deployment by Cloning Items from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 files such as substitute source Ids for target Ids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86778" y="3357906"/>
            <a:ext cx="1997708" cy="2726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9E525D-80CF-FEB6-0F33-69515CD32555}"/>
              </a:ext>
            </a:extLst>
          </p:cNvPr>
          <p:cNvGrpSpPr/>
          <p:nvPr/>
        </p:nvGrpSpPr>
        <p:grpSpPr>
          <a:xfrm>
            <a:off x="5290933" y="3894262"/>
            <a:ext cx="1080370" cy="1680628"/>
            <a:chOff x="4861169" y="4439785"/>
            <a:chExt cx="1232453" cy="196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1CE82-85F7-1E78-DCAB-98F2E88A59C5}"/>
                </a:ext>
              </a:extLst>
            </p:cNvPr>
            <p:cNvSpPr/>
            <p:nvPr/>
          </p:nvSpPr>
          <p:spPr bwMode="auto">
            <a:xfrm>
              <a:off x="4861169" y="4439785"/>
              <a:ext cx="1232452" cy="4746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0CDE4-2DA5-6B29-5B00-162467E7E1E7}"/>
                </a:ext>
              </a:extLst>
            </p:cNvPr>
            <p:cNvSpPr/>
            <p:nvPr/>
          </p:nvSpPr>
          <p:spPr bwMode="auto">
            <a:xfrm>
              <a:off x="4861170" y="5934026"/>
              <a:ext cx="1232452" cy="47465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E96DA9-4102-5908-233C-EA82E9657AB1}"/>
                </a:ext>
              </a:extLst>
            </p:cNvPr>
            <p:cNvGrpSpPr/>
            <p:nvPr/>
          </p:nvGrpSpPr>
          <p:grpSpPr>
            <a:xfrm>
              <a:off x="5082991" y="4929990"/>
              <a:ext cx="771223" cy="988481"/>
              <a:chOff x="1794846" y="4541357"/>
              <a:chExt cx="771223" cy="988481"/>
            </a:xfrm>
          </p:grpSpPr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48180A5-6592-B697-8A48-141146EE3822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lowchart: Document 16">
                <a:extLst>
                  <a:ext uri="{FF2B5EF4-FFF2-40B4-BE49-F238E27FC236}">
                    <a16:creationId xmlns:a16="http://schemas.microsoft.com/office/drawing/2014/main" id="{77F1FB84-CCDD-9A62-8946-569CC7723045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63956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989F-6509-F788-0D3B-5117A755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Id Substitution with notebook-content.py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DFD9-2F29-3972-F408-8EE9B11D3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Notebook dependencies must be updated to point to newly created lakehouse</a:t>
            </a:r>
          </a:p>
          <a:p>
            <a:pPr lvl="1"/>
            <a:r>
              <a:rPr lang="en-US" dirty="0"/>
              <a:t>Source workspace Id must be replaced with target workspace id</a:t>
            </a:r>
          </a:p>
          <a:p>
            <a:pPr lvl="1"/>
            <a:r>
              <a:rPr lang="en-US" dirty="0"/>
              <a:t>Source lakehouse Id must be replaced with target workspace id</a:t>
            </a:r>
          </a:p>
          <a:p>
            <a:pPr lvl="1"/>
            <a:r>
              <a:rPr lang="en-US" dirty="0"/>
              <a:t>Substitution schema works even when there are multiple lakehouses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30469-CF32-21DA-7517-ACA908A9E9DD}"/>
              </a:ext>
            </a:extLst>
          </p:cNvPr>
          <p:cNvGrpSpPr/>
          <p:nvPr/>
        </p:nvGrpSpPr>
        <p:grpSpPr>
          <a:xfrm>
            <a:off x="1030602" y="2997464"/>
            <a:ext cx="2676965" cy="3653522"/>
            <a:chOff x="675835" y="1952738"/>
            <a:chExt cx="1997708" cy="2726472"/>
          </a:xfrm>
          <a:solidFill>
            <a:schemeClr val="bg1">
              <a:lumMod val="85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1F11F1-AFC8-7B25-F833-E12FFF364997}"/>
                </a:ext>
              </a:extLst>
            </p:cNvPr>
            <p:cNvSpPr/>
            <p:nvPr/>
          </p:nvSpPr>
          <p:spPr bwMode="auto">
            <a:xfrm>
              <a:off x="675835" y="1952738"/>
              <a:ext cx="1997708" cy="2726472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Your Application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0E78948-E45A-9527-C1AA-92D8E742AE00}"/>
                </a:ext>
              </a:extLst>
            </p:cNvPr>
            <p:cNvSpPr/>
            <p:nvPr/>
          </p:nvSpPr>
          <p:spPr bwMode="auto">
            <a:xfrm>
              <a:off x="1179990" y="2489094"/>
              <a:ext cx="1080369" cy="4051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434F4F-EFE3-41E0-D144-10FA5E7F31C1}"/>
                </a:ext>
              </a:extLst>
            </p:cNvPr>
            <p:cNvSpPr/>
            <p:nvPr/>
          </p:nvSpPr>
          <p:spPr bwMode="auto">
            <a:xfrm>
              <a:off x="1179991" y="3764564"/>
              <a:ext cx="1080369" cy="405158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B408F6-3309-C54E-DEA8-210961262289}"/>
                </a:ext>
              </a:extLst>
            </p:cNvPr>
            <p:cNvGrpSpPr/>
            <p:nvPr/>
          </p:nvGrpSpPr>
          <p:grpSpPr>
            <a:xfrm>
              <a:off x="1374439" y="2907528"/>
              <a:ext cx="676055" cy="843758"/>
              <a:chOff x="1794846" y="4541357"/>
              <a:chExt cx="771223" cy="988481"/>
            </a:xfrm>
            <a:grpFill/>
          </p:grpSpPr>
          <p:sp>
            <p:nvSpPr>
              <p:cNvPr id="12" name="Arrow: Down 11">
                <a:extLst>
                  <a:ext uri="{FF2B5EF4-FFF2-40B4-BE49-F238E27FC236}">
                    <a16:creationId xmlns:a16="http://schemas.microsoft.com/office/drawing/2014/main" id="{CB37760B-BA48-DD39-E969-A030DD33E7BA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rgbClr val="6C0000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3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lowchart: Document 12">
                <a:extLst>
                  <a:ext uri="{FF2B5EF4-FFF2-40B4-BE49-F238E27FC236}">
                    <a16:creationId xmlns:a16="http://schemas.microsoft.com/office/drawing/2014/main" id="{3DC924B0-A7A4-BC85-1C67-767A4DE2B4B0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rgbClr val="6C0000"/>
              </a:solidFill>
              <a:ln w="1270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18739-20F7-9392-B98B-AFB80148AF42}"/>
              </a:ext>
            </a:extLst>
          </p:cNvPr>
          <p:cNvGrpSpPr/>
          <p:nvPr/>
        </p:nvGrpSpPr>
        <p:grpSpPr>
          <a:xfrm>
            <a:off x="6455430" y="3803723"/>
            <a:ext cx="4679829" cy="2681641"/>
            <a:chOff x="6517619" y="2774924"/>
            <a:chExt cx="4679829" cy="26816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18D30B-6086-FEC0-97C5-63B03D11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7619" y="2774924"/>
              <a:ext cx="4679829" cy="2681641"/>
            </a:xfrm>
            <a:prstGeom prst="rect">
              <a:avLst/>
            </a:prstGeom>
            <a:ln w="12700">
              <a:solidFill>
                <a:schemeClr val="tx1"/>
              </a:solidFill>
              <a:prstDash val="sysDot"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01E9BA-768F-2EFE-85BB-41E05EBAF1B7}"/>
                </a:ext>
              </a:extLst>
            </p:cNvPr>
            <p:cNvSpPr/>
            <p:nvPr/>
          </p:nvSpPr>
          <p:spPr bwMode="auto">
            <a:xfrm>
              <a:off x="7380464" y="3509243"/>
              <a:ext cx="3032591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0B019C-04C4-12EC-950C-50F286DB6091}"/>
                </a:ext>
              </a:extLst>
            </p:cNvPr>
            <p:cNvSpPr/>
            <p:nvPr/>
          </p:nvSpPr>
          <p:spPr bwMode="auto">
            <a:xfrm>
              <a:off x="9089743" y="3688442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EF0E5C-206A-5989-6B26-0A2E10D39054}"/>
                </a:ext>
              </a:extLst>
            </p:cNvPr>
            <p:cNvSpPr/>
            <p:nvPr/>
          </p:nvSpPr>
          <p:spPr bwMode="auto">
            <a:xfrm>
              <a:off x="7877038" y="3946884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F7545E1-84F8-0CF0-1D6E-A2B9E43058EF}"/>
              </a:ext>
            </a:extLst>
          </p:cNvPr>
          <p:cNvSpPr/>
          <p:nvPr/>
        </p:nvSpPr>
        <p:spPr bwMode="auto">
          <a:xfrm flipH="1">
            <a:off x="2933463" y="4669560"/>
            <a:ext cx="3486845" cy="251468"/>
          </a:xfrm>
          <a:prstGeom prst="rightArrow">
            <a:avLst>
              <a:gd name="adj1" fmla="val 63056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Output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D1509F-2921-EDCB-1A20-F43D536B0FAD}"/>
              </a:ext>
            </a:extLst>
          </p:cNvPr>
          <p:cNvGrpSpPr/>
          <p:nvPr/>
        </p:nvGrpSpPr>
        <p:grpSpPr>
          <a:xfrm>
            <a:off x="3153893" y="3413116"/>
            <a:ext cx="3787867" cy="1304125"/>
            <a:chOff x="3048323" y="2627494"/>
            <a:chExt cx="3787867" cy="130412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B54E66-0F4B-D6C7-4DF8-726B30760835}"/>
                </a:ext>
              </a:extLst>
            </p:cNvPr>
            <p:cNvSpPr/>
            <p:nvPr/>
          </p:nvSpPr>
          <p:spPr bwMode="auto">
            <a:xfrm>
              <a:off x="3048323" y="3680151"/>
              <a:ext cx="3787867" cy="251468"/>
            </a:xfrm>
            <a:prstGeom prst="rightArrow">
              <a:avLst>
                <a:gd name="adj1" fmla="val 63056"/>
                <a:gd name="adj2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Search and Replace Operation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E25D5C-5CAC-4834-85E4-3419F037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161" y="2627494"/>
              <a:ext cx="2500986" cy="106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4041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251A-5BB2-D17A-E9F4-A68CCA8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Workspace Item Dependencies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E891-51AA-4BC9-1F3E-CA13DA490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sz="2000" b="1" dirty="0" err="1">
                <a:solidFill>
                  <a:srgbClr val="6C0000"/>
                </a:solidFill>
              </a:rPr>
              <a:t>DeployFromSourceWorkspace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Function creates large set of </a:t>
            </a:r>
            <a:r>
              <a:rPr lang="en-US" sz="1800" b="1" dirty="0">
                <a:solidFill>
                  <a:srgbClr val="6C0000"/>
                </a:solidFill>
              </a:rPr>
              <a:t>Dictionary&lt;string, string&gt;</a:t>
            </a:r>
            <a:r>
              <a:rPr lang="en-US" dirty="0"/>
              <a:t> to track dependency substitutions</a:t>
            </a:r>
          </a:p>
          <a:p>
            <a:pPr lvl="1"/>
            <a:r>
              <a:rPr lang="en-US" dirty="0"/>
              <a:t>Function calls </a:t>
            </a:r>
            <a:r>
              <a:rPr lang="en-US" sz="1800" b="1" dirty="0" err="1">
                <a:solidFill>
                  <a:srgbClr val="6C0000"/>
                </a:solidFill>
              </a:rPr>
              <a:t>RecreateWorkspaceConnections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B3D2E-45BD-B930-0A66-80457506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0" y="2624307"/>
            <a:ext cx="9998075" cy="3739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244027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23713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RecreateWorkspaceConnections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GetWorkspaceConnections</a:t>
            </a:r>
            <a:r>
              <a:rPr lang="en-US" dirty="0"/>
              <a:t> on source workspace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Conditional logic to create </a:t>
            </a:r>
            <a:r>
              <a:rPr lang="en-US" sz="20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AzureDataLakeStorage</a:t>
            </a:r>
            <a:r>
              <a:rPr lang="en-US" dirty="0"/>
              <a:t>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6BC03-1BAA-D806-C109-DB67AD68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06" y="1692147"/>
            <a:ext cx="3853401" cy="1290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7BDDC-8D03-66D2-9853-265279A6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06" y="3635016"/>
            <a:ext cx="8536815" cy="3169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DAFC-7ECB-E7D5-E23A-531748A5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Web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2EDC4-1E19-AA28-3F3E-BABC59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12" y="1855937"/>
            <a:ext cx="9878804" cy="3715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062204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7C49-6D29-791F-3CE7-E587449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ADLS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BE22-A760-D9ED-72DB-0E592C8D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1120969"/>
            <a:ext cx="9771933" cy="4752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14116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36257-58A1-5F29-9F66-A2737282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1A0E-8F62-FC6D-6155-FEC2B86F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41796"/>
          </a:xfrm>
        </p:spPr>
        <p:txBody>
          <a:bodyPr/>
          <a:lstStyle/>
          <a:p>
            <a:r>
              <a:rPr lang="en-US" sz="3400" dirty="0"/>
              <a:t>Automating Deployment using a Custom API-driven Pipeline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3A416-32BF-DD21-A9D0-D6CEABCC2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64805"/>
          </a:xfrm>
        </p:spPr>
        <p:txBody>
          <a:bodyPr/>
          <a:lstStyle/>
          <a:p>
            <a:pPr marL="515937" indent="-457200">
              <a:buFont typeface="Wingdings" panose="05000000000000000000" pitchFamily="2" charset="2"/>
              <a:buChar char="ü"/>
            </a:pPr>
            <a:r>
              <a:rPr lang="en-US" dirty="0"/>
              <a:t>Motivation for an API-Driven Deployment Pipeline</a:t>
            </a:r>
          </a:p>
          <a:p>
            <a:pPr marL="515937" indent="-457200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515937" indent="-457200">
              <a:buFont typeface="Wingdings" panose="05000000000000000000" pitchFamily="2" charset="2"/>
              <a:buChar char="Ø"/>
            </a:pPr>
            <a:r>
              <a:rPr lang="en-US" dirty="0"/>
              <a:t>Exporting and Deploying Solutions using Solution Folders</a:t>
            </a:r>
          </a:p>
          <a:p>
            <a:pPr marL="515937" indent="-457200">
              <a:buFont typeface="Wingdings" panose="05000000000000000000" pitchFamily="2" charset="2"/>
              <a:buChar char="§"/>
            </a:pPr>
            <a:r>
              <a:rPr lang="en-US" dirty="0"/>
              <a:t>Exporting and Deploying Solutions using GIT Branches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9428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7185-1DB2-AFD2-6679-74593930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8B7CF0-A25B-43CF-3F79-1DD4146B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for Fabric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CDD217-6B7E-5CCA-F6AF-FD373491A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307777"/>
          </a:xfrm>
        </p:spPr>
        <p:txBody>
          <a:bodyPr/>
          <a:lstStyle/>
          <a:p>
            <a:r>
              <a:rPr lang="en-US" sz="2000" dirty="0"/>
              <a:t>Export workspace to local solution folder and then deploy from local solution folder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B8F5FC-6A1C-D9FA-C0B8-CE65298F2DB9}"/>
              </a:ext>
            </a:extLst>
          </p:cNvPr>
          <p:cNvGrpSpPr/>
          <p:nvPr/>
        </p:nvGrpSpPr>
        <p:grpSpPr>
          <a:xfrm>
            <a:off x="1064322" y="166900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29A0C1F-EC1D-34AD-F54C-CE0134423B0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9E099C-1042-2216-0687-610CBB1CECFF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8D94B92-1333-F597-7653-E6B7F216F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A04680-8BC7-F5B2-7776-6A83BED02824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28DB906-21B2-678C-DD2E-57EF9F625C54}"/>
              </a:ext>
            </a:extLst>
          </p:cNvPr>
          <p:cNvGrpSpPr/>
          <p:nvPr/>
        </p:nvGrpSpPr>
        <p:grpSpPr>
          <a:xfrm>
            <a:off x="2594649" y="180174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357A24-2CA0-53A8-CABD-00769072065D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7D074F-8491-9B4E-B389-96BF87ADAB28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4916201-11FA-33F7-8336-236A8B1CF39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CB2D26-A1CE-72EE-0AA6-3AE345CB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A651646-5EC8-F28E-2347-49DC9C64A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DA2316-5D9B-BD5D-2118-A70CBA3B62EF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C5D4B1B-D90C-E4FF-EFC9-5B19906D8312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C1DC7E9-9FD0-BF00-091F-862D7D52D9BB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0BB0F7E4-15DF-23D0-940A-DEFBE11FD424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A821F3-FB60-263D-902A-263579F70CF9}"/>
              </a:ext>
            </a:extLst>
          </p:cNvPr>
          <p:cNvGrpSpPr/>
          <p:nvPr/>
        </p:nvGrpSpPr>
        <p:grpSpPr>
          <a:xfrm>
            <a:off x="7608712" y="185829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6E5EBBC-B78F-9148-7F2F-F5D84907CB5C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2B9793-C421-C9B0-EA7B-2B94363CC48D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A80A0DE0-BDA6-533F-5106-AA05418D0514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D1A86B8B-BF9B-1177-24BF-D9BFDEA8845C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D527A8D9-B16F-23B5-C839-C1D11D186802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6557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6C0000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solidFill>
                  <a:srgbClr val="6C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https://learn.microsoft.com/rest/api/fabric</a:t>
            </a:r>
            <a:r>
              <a:rPr lang="en-US" b="1" dirty="0">
                <a:solidFill>
                  <a:srgbClr val="6C0000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5DE4-8D3A-722C-05FE-A56E6EE4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deploy.config.json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8BC76-90B3-45F8-0F9B-31868E6F7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Custom export format requires generating metadata file named </a:t>
            </a:r>
            <a:r>
              <a:rPr lang="en-US" sz="2000" b="1" dirty="0">
                <a:solidFill>
                  <a:srgbClr val="8A0000"/>
                </a:solidFill>
              </a:rPr>
              <a:t>deploy.config.json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deploy.config.json</a:t>
            </a:r>
            <a:r>
              <a:rPr lang="en-US" dirty="0"/>
              <a:t> file contains workspace item Ids required for substitution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deploy.config.json</a:t>
            </a:r>
            <a:r>
              <a:rPr lang="en-US" dirty="0"/>
              <a:t> file contains lakehouse metadata for SQL endpoint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deploy.config.json</a:t>
            </a:r>
            <a:r>
              <a:rPr lang="en-US" dirty="0"/>
              <a:t> file contains metadata on workspace connections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1E9CC-E822-0638-7C4E-13B2ABE4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84" y="2905593"/>
            <a:ext cx="4774596" cy="1106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D89B9C7-B85D-C80A-987B-6EA62E4A74A9}"/>
              </a:ext>
            </a:extLst>
          </p:cNvPr>
          <p:cNvGrpSpPr/>
          <p:nvPr/>
        </p:nvGrpSpPr>
        <p:grpSpPr>
          <a:xfrm>
            <a:off x="2114550" y="3001380"/>
            <a:ext cx="7672103" cy="1192826"/>
            <a:chOff x="2114550" y="3001380"/>
            <a:chExt cx="7672103" cy="1192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85B259-4054-0CBC-E041-E6BC8621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8725"/>
            <a:stretch/>
          </p:blipFill>
          <p:spPr>
            <a:xfrm>
              <a:off x="6654396" y="3001380"/>
              <a:ext cx="3132257" cy="1192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237FAC-336D-DAEF-F1DB-544DA89EDA0D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3565071"/>
              <a:ext cx="4391758" cy="24805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C65F9-409B-2A82-FBE9-ADD35639EF8E}"/>
              </a:ext>
            </a:extLst>
          </p:cNvPr>
          <p:cNvGrpSpPr/>
          <p:nvPr/>
        </p:nvGrpSpPr>
        <p:grpSpPr>
          <a:xfrm>
            <a:off x="2407625" y="3673995"/>
            <a:ext cx="8077035" cy="1546006"/>
            <a:chOff x="2407625" y="3673995"/>
            <a:chExt cx="8077035" cy="1546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2446F5-0143-E0FB-0C39-3FB2C97DC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5893" y="4311189"/>
              <a:ext cx="6138767" cy="9088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E806147-D298-C347-F6EE-11A308A2E8E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625" y="3673995"/>
              <a:ext cx="1853713" cy="53725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72CBFA-974C-06B3-2BC9-C2891C87807A}"/>
              </a:ext>
            </a:extLst>
          </p:cNvPr>
          <p:cNvGrpSpPr/>
          <p:nvPr/>
        </p:nvGrpSpPr>
        <p:grpSpPr>
          <a:xfrm>
            <a:off x="2479431" y="3793671"/>
            <a:ext cx="8604319" cy="3069378"/>
            <a:chOff x="2479431" y="3793671"/>
            <a:chExt cx="8604319" cy="30693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0EA4DD-7EEB-0544-17A3-71A2C5DA6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917" y="5359794"/>
              <a:ext cx="8007833" cy="1503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1E3201-880A-CE8D-A00F-E40A5419E7A5}"/>
                </a:ext>
              </a:extLst>
            </p:cNvPr>
            <p:cNvCxnSpPr>
              <a:cxnSpLocks/>
            </p:cNvCxnSpPr>
            <p:nvPr/>
          </p:nvCxnSpPr>
          <p:spPr>
            <a:xfrm>
              <a:off x="2479431" y="3793671"/>
              <a:ext cx="915351" cy="147773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032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43C6-063F-950D-506F-06F0D51C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From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326B6-3449-2F44-B578-C0A6577FDE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6088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FB1FB-9978-D13A-0304-A68F5695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0AA9-6565-ED14-71F6-0D1AA28B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41796"/>
          </a:xfrm>
        </p:spPr>
        <p:txBody>
          <a:bodyPr/>
          <a:lstStyle/>
          <a:p>
            <a:r>
              <a:rPr lang="en-US" sz="3400" dirty="0"/>
              <a:t>Automating Deployment using a Custom API-driven Pipeline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32999-8A5E-9B41-DEF1-892D5BC57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64805"/>
          </a:xfrm>
        </p:spPr>
        <p:txBody>
          <a:bodyPr/>
          <a:lstStyle/>
          <a:p>
            <a:pPr marL="515937" indent="-457200">
              <a:buFont typeface="Wingdings" panose="05000000000000000000" pitchFamily="2" charset="2"/>
              <a:buChar char="ü"/>
            </a:pPr>
            <a:r>
              <a:rPr lang="en-US" dirty="0"/>
              <a:t>Motivation for an API-Driven Deployment Pipeline</a:t>
            </a:r>
          </a:p>
          <a:p>
            <a:pPr marL="515937" indent="-457200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515937" indent="-457200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515937" indent="-457200">
              <a:buFont typeface="Wingdings" panose="05000000000000000000" pitchFamily="2" charset="2"/>
              <a:buChar char="Ø"/>
            </a:pPr>
            <a:r>
              <a:rPr lang="en-US" dirty="0"/>
              <a:t>Exporting and Deploying Solutions using GIT Branches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117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9F5-7988-5732-BD4B-DC561C05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25CD9-9C35-66C3-25DA-24A1D3DB2C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Now we will write export files into GIT branch instead of a local folder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0E68F6-A9CE-C57C-6461-CC84EC8928F4}"/>
              </a:ext>
            </a:extLst>
          </p:cNvPr>
          <p:cNvGrpSpPr/>
          <p:nvPr/>
        </p:nvGrpSpPr>
        <p:grpSpPr>
          <a:xfrm>
            <a:off x="953030" y="2166015"/>
            <a:ext cx="1417478" cy="1231867"/>
            <a:chOff x="883076" y="1526449"/>
            <a:chExt cx="1562529" cy="13579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7737DC-71CA-D16E-D41E-D10A046A1C29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F2D04BC-FF59-BA10-2202-94F6CC5C0BC3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CA173A1-D700-43D0-0D9C-7F410B36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F4C730B-3D1D-57FA-05C4-5FDEA246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83F1A-7834-F740-1874-7FC85C84911C}"/>
              </a:ext>
            </a:extLst>
          </p:cNvPr>
          <p:cNvGrpSpPr/>
          <p:nvPr/>
        </p:nvGrpSpPr>
        <p:grpSpPr>
          <a:xfrm>
            <a:off x="7172957" y="2355303"/>
            <a:ext cx="4098012" cy="935473"/>
            <a:chOff x="7572603" y="3553808"/>
            <a:chExt cx="4098012" cy="93547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C20D78-05CF-F696-EEAA-E61CC35D3CA7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077D2A-4C0D-45D0-6284-F37536081214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4BD393D-55FC-73B6-99B8-8D3BE502310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EA824593-C316-FD67-D040-333F56945CA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632B47AF-2404-91A9-CED1-A265D8D86500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6FC12F-5CFD-115F-38D1-959FFEB144F0}"/>
              </a:ext>
            </a:extLst>
          </p:cNvPr>
          <p:cNvGrpSpPr/>
          <p:nvPr/>
        </p:nvGrpSpPr>
        <p:grpSpPr>
          <a:xfrm>
            <a:off x="2483357" y="2205845"/>
            <a:ext cx="4565038" cy="1291417"/>
            <a:chOff x="2483357" y="5315859"/>
            <a:chExt cx="4565038" cy="12914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972152-8DB9-4158-7A56-A5CC854D14BA}"/>
                </a:ext>
              </a:extLst>
            </p:cNvPr>
            <p:cNvGrpSpPr/>
            <p:nvPr/>
          </p:nvGrpSpPr>
          <p:grpSpPr>
            <a:xfrm>
              <a:off x="2483357" y="5471681"/>
              <a:ext cx="2686938" cy="903634"/>
              <a:chOff x="2648405" y="1736463"/>
              <a:chExt cx="2686938" cy="90363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D21F7C6-AB10-461A-61CA-C4650C36382F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5772052F-CCF0-051E-1095-A048369BF35C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F9C8F21C-0CED-9641-F8FA-BBE72F0CCEEC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4CF89B-F5D4-1C4C-D734-1B9FCB28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5234348" y="5593181"/>
              <a:ext cx="1814047" cy="101409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055B00-682D-9499-644A-B1787867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5233092" y="5315859"/>
              <a:ext cx="1814048" cy="28153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66437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3E80C19-C6DB-F2E6-1E20-294815AD0847}"/>
              </a:ext>
            </a:extLst>
          </p:cNvPr>
          <p:cNvSpPr/>
          <p:nvPr/>
        </p:nvSpPr>
        <p:spPr bwMode="auto">
          <a:xfrm>
            <a:off x="1101211" y="2104103"/>
            <a:ext cx="7405263" cy="4699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Staged Deployment for Multitenant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</p:spPr>
        <p:txBody>
          <a:bodyPr/>
          <a:lstStyle/>
          <a:p>
            <a:r>
              <a:rPr lang="en-US" dirty="0"/>
              <a:t>High-level architecture for CI/CD with multiple target workspaces</a:t>
            </a:r>
          </a:p>
          <a:p>
            <a:pPr lvl="1"/>
            <a:r>
              <a:rPr lang="en-US" dirty="0"/>
              <a:t>Changes are propagated to DEV workspace using feature workspaces and pull requests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6900853" y="3039693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6900853" y="4329577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6900853" y="5619460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5495328" y="4529139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5463220" y="3776365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5475514" y="5305170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CD9180-C827-6F10-8808-3383E2A82B74}"/>
              </a:ext>
            </a:extLst>
          </p:cNvPr>
          <p:cNvGrpSpPr/>
          <p:nvPr/>
        </p:nvGrpSpPr>
        <p:grpSpPr>
          <a:xfrm>
            <a:off x="2653402" y="4567939"/>
            <a:ext cx="1272974" cy="545883"/>
            <a:chOff x="2761104" y="3494084"/>
            <a:chExt cx="1508258" cy="664255"/>
          </a:xfrm>
          <a:solidFill>
            <a:schemeClr val="accent6">
              <a:lumMod val="50000"/>
            </a:schemeClr>
          </a:solidFill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96D12088-4CA4-6F00-1C09-0A4F89F3E4B6}"/>
                </a:ext>
              </a:extLst>
            </p:cNvPr>
            <p:cNvSpPr/>
            <p:nvPr/>
          </p:nvSpPr>
          <p:spPr>
            <a:xfrm>
              <a:off x="2761104" y="3674245"/>
              <a:ext cx="1508258" cy="330501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57A39AE-4BFE-FF87-ACF2-3DE7B464DD44}"/>
                </a:ext>
              </a:extLst>
            </p:cNvPr>
            <p:cNvSpPr/>
            <p:nvPr/>
          </p:nvSpPr>
          <p:spPr>
            <a:xfrm>
              <a:off x="3096230" y="3494084"/>
              <a:ext cx="79460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Custom</a:t>
              </a:r>
            </a:p>
            <a:p>
              <a:pPr algn="ctr"/>
              <a:r>
                <a:rPr lang="en-US" sz="800" b="1" dirty="0"/>
                <a:t>Export</a:t>
              </a:r>
            </a:p>
            <a:p>
              <a:pPr algn="ctr"/>
              <a:r>
                <a:rPr lang="en-US" sz="800" b="1" dirty="0"/>
                <a:t>Logic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9A5708-CB58-0C44-10C8-0BE9A11C1166}"/>
              </a:ext>
            </a:extLst>
          </p:cNvPr>
          <p:cNvGrpSpPr/>
          <p:nvPr/>
        </p:nvGrpSpPr>
        <p:grpSpPr>
          <a:xfrm>
            <a:off x="4339799" y="3228684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228A1BB-095C-31C0-26DC-BDC640496E93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15BC40E-3DF9-CF9B-C980-91086E372CCC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761835-C6BE-7E7D-AE58-6760712B0A71}"/>
              </a:ext>
            </a:extLst>
          </p:cNvPr>
          <p:cNvGrpSpPr/>
          <p:nvPr/>
        </p:nvGrpSpPr>
        <p:grpSpPr>
          <a:xfrm>
            <a:off x="1373612" y="4399850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B1FCCAF-0937-4642-3608-D39EC94FB3F1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9386F09-CAC5-CA7C-26BE-DECB431C34A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F3278830-78A7-67BC-CBEE-7BBF6004F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C36AC3-2FD1-CDDC-2D7F-2A5ECD52E755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3D1E8AB6-8E0D-80FF-9417-AF1DD138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615" y="4345897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74A3401F-8D09-E3B3-8EE9-0EA5215B944F}"/>
              </a:ext>
            </a:extLst>
          </p:cNvPr>
          <p:cNvGrpSpPr/>
          <p:nvPr/>
        </p:nvGrpSpPr>
        <p:grpSpPr>
          <a:xfrm>
            <a:off x="4110169" y="2207014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ABF603-D45A-50A8-5112-F0D06511915E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0EEAF9-1720-51BC-6D3E-AE7359231B69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08E7DA8F-2257-F58E-39F6-70B9BEF45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4E49F48-E179-14FE-73E2-36663880C5D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30FE2-534F-EDAB-53E9-BC515659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2BCE2F2-D51F-0F35-806E-F89ACE6C8B53}"/>
              </a:ext>
            </a:extLst>
          </p:cNvPr>
          <p:cNvSpPr/>
          <p:nvPr/>
        </p:nvSpPr>
        <p:spPr bwMode="auto">
          <a:xfrm>
            <a:off x="311970" y="2104103"/>
            <a:ext cx="9461296" cy="4699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D10A3-3DBC-A034-615F-8E6B7C40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Staged Deployment for Multitenant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EDDCBB-D1B7-C7E1-02F9-11C02F5F4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</p:spPr>
        <p:txBody>
          <a:bodyPr/>
          <a:lstStyle/>
          <a:p>
            <a:r>
              <a:rPr lang="en-US" dirty="0"/>
              <a:t>High-level architecture for CI/CD with multiple target workspaces</a:t>
            </a:r>
          </a:p>
          <a:p>
            <a:pPr lvl="1"/>
            <a:r>
              <a:rPr lang="en-US" dirty="0"/>
              <a:t>Changes are propagated to DEV workspace using feature workspaces and pull requests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64F8AA9-34D8-9561-776A-2C99F874DBBF}"/>
              </a:ext>
            </a:extLst>
          </p:cNvPr>
          <p:cNvGrpSpPr/>
          <p:nvPr/>
        </p:nvGrpSpPr>
        <p:grpSpPr>
          <a:xfrm>
            <a:off x="8179047" y="3102462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DC58A6-8FAA-3865-B259-16C9B63AA02A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BB2E3E-6399-01D0-E10E-E4D7E4D9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ACC4F2-88C6-F699-2B74-87AB99E13A3E}"/>
              </a:ext>
            </a:extLst>
          </p:cNvPr>
          <p:cNvGrpSpPr/>
          <p:nvPr/>
        </p:nvGrpSpPr>
        <p:grpSpPr>
          <a:xfrm>
            <a:off x="8179047" y="4392346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5990A9-32ED-8DFE-01DD-E19362F33E60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C3FAAC-3094-7C39-C3A5-4F14C6483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7A4545-9147-DBAB-A8D8-2DF21C13EF8E}"/>
              </a:ext>
            </a:extLst>
          </p:cNvPr>
          <p:cNvGrpSpPr/>
          <p:nvPr/>
        </p:nvGrpSpPr>
        <p:grpSpPr>
          <a:xfrm>
            <a:off x="8179047" y="5682229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28E53A-3BEB-5208-3737-634CFE8C6731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809DEDA-0E0E-3EE8-FA5C-56AD04993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EA32A1-3963-D1B4-584B-3EAA685B7642}"/>
              </a:ext>
            </a:extLst>
          </p:cNvPr>
          <p:cNvGrpSpPr/>
          <p:nvPr/>
        </p:nvGrpSpPr>
        <p:grpSpPr>
          <a:xfrm>
            <a:off x="6773522" y="4591908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3D37CFD-6A25-BB15-92B1-0649BDC8374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784D716-4087-51CC-5ED8-7B080267E1BA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469118-4E78-86BA-EE9C-E7DBAA641161}"/>
              </a:ext>
            </a:extLst>
          </p:cNvPr>
          <p:cNvGrpSpPr/>
          <p:nvPr/>
        </p:nvGrpSpPr>
        <p:grpSpPr>
          <a:xfrm>
            <a:off x="6741414" y="3839134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550516BF-3682-CA1D-36B7-61EFFF07CE5C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14FF99B-22B6-E791-795E-8A8C2826F98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197ABFB-6CEE-84F9-6BE6-4C96CE895294}"/>
              </a:ext>
            </a:extLst>
          </p:cNvPr>
          <p:cNvGrpSpPr/>
          <p:nvPr/>
        </p:nvGrpSpPr>
        <p:grpSpPr>
          <a:xfrm>
            <a:off x="6753708" y="5367939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ED35F08-CE35-FA1F-7893-1E0B30AE05C8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AFB28A5-2E33-D7E1-0DB0-48541D208D55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315B970-27C7-D724-E976-E2C492D44EF2}"/>
              </a:ext>
            </a:extLst>
          </p:cNvPr>
          <p:cNvGrpSpPr/>
          <p:nvPr/>
        </p:nvGrpSpPr>
        <p:grpSpPr>
          <a:xfrm>
            <a:off x="4429731" y="2633287"/>
            <a:ext cx="670652" cy="1962908"/>
            <a:chOff x="3096230" y="2456361"/>
            <a:chExt cx="794609" cy="2388555"/>
          </a:xfrm>
          <a:solidFill>
            <a:schemeClr val="accent6">
              <a:lumMod val="50000"/>
            </a:schemeClr>
          </a:solidFill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CE2CDFB8-B857-DD06-26FE-FC6BE1A99123}"/>
                </a:ext>
              </a:extLst>
            </p:cNvPr>
            <p:cNvSpPr/>
            <p:nvPr/>
          </p:nvSpPr>
          <p:spPr>
            <a:xfrm rot="3083963">
              <a:off x="2233053" y="3497079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E10C30D-8D08-777B-E3F2-CB46CA18E142}"/>
                </a:ext>
              </a:extLst>
            </p:cNvPr>
            <p:cNvSpPr/>
            <p:nvPr/>
          </p:nvSpPr>
          <p:spPr>
            <a:xfrm>
              <a:off x="3096230" y="3494084"/>
              <a:ext cx="79460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Custom</a:t>
              </a:r>
            </a:p>
            <a:p>
              <a:pPr algn="ctr"/>
              <a:r>
                <a:rPr lang="en-US" sz="800" b="1" dirty="0"/>
                <a:t>Export</a:t>
              </a:r>
            </a:p>
            <a:p>
              <a:pPr algn="ctr"/>
              <a:r>
                <a:rPr lang="en-US" sz="800" b="1" dirty="0"/>
                <a:t>Logic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2A535E-45C2-DA5E-833E-56AE9C0A2038}"/>
              </a:ext>
            </a:extLst>
          </p:cNvPr>
          <p:cNvGrpSpPr/>
          <p:nvPr/>
        </p:nvGrpSpPr>
        <p:grpSpPr>
          <a:xfrm>
            <a:off x="5617993" y="3291453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2367EF46-141F-2341-B69A-49BC6ABB3EA9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5DA864DC-6CE6-8832-449E-0594CAB1BAC2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B3A7E4E-5D2A-7F83-80A9-2FA37D4A86D0}"/>
              </a:ext>
            </a:extLst>
          </p:cNvPr>
          <p:cNvGrpSpPr/>
          <p:nvPr/>
        </p:nvGrpSpPr>
        <p:grpSpPr>
          <a:xfrm>
            <a:off x="3175341" y="2264472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3824288-1DF2-BF5B-50EA-01E19EADD41B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FA2C63F-AF6E-1BE2-67EC-CEC45ECE041F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CB9C296-0D64-67D4-E478-C37289ECE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9EECB62-CBCD-DC2D-E4B7-171081A0F6F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5F167F4F-04E1-28C5-8520-65F33C92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809" y="4408666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71336D70-CF78-8F09-2358-271F3E516363}"/>
              </a:ext>
            </a:extLst>
          </p:cNvPr>
          <p:cNvGrpSpPr/>
          <p:nvPr/>
        </p:nvGrpSpPr>
        <p:grpSpPr>
          <a:xfrm>
            <a:off x="502569" y="3567503"/>
            <a:ext cx="1923213" cy="1259888"/>
            <a:chOff x="153319" y="1451872"/>
            <a:chExt cx="1408499" cy="132228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9EF3BCF-4AB1-407C-0970-17F6AF9D9974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9FC785C-D249-C957-BC8A-E8D5862FF047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3E88C0A-6C61-4AF3-D717-486708AA6DFE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FA3041-AF42-120A-5B49-E28CE3BDB2EA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13CA5E4-E301-357D-EEF4-3B4B6B804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DB27709-8B0D-DD63-B43C-EA655ADCA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0A327F-0D38-60E9-0BFD-07C878CB8EEC}"/>
              </a:ext>
            </a:extLst>
          </p:cNvPr>
          <p:cNvSpPr/>
          <p:nvPr/>
        </p:nvSpPr>
        <p:spPr bwMode="auto">
          <a:xfrm>
            <a:off x="2428381" y="4103141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7D0672C-BED6-E6B0-3591-979A80E3F118}"/>
              </a:ext>
            </a:extLst>
          </p:cNvPr>
          <p:cNvGrpSpPr/>
          <p:nvPr/>
        </p:nvGrpSpPr>
        <p:grpSpPr>
          <a:xfrm>
            <a:off x="3318493" y="3287453"/>
            <a:ext cx="789807" cy="1107198"/>
            <a:chOff x="3278420" y="2529374"/>
            <a:chExt cx="1034930" cy="1391768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92B01BB1-EA64-471F-EBDD-769D6D7F53A8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Arrow: Right 105">
              <a:extLst>
                <a:ext uri="{FF2B5EF4-FFF2-40B4-BE49-F238E27FC236}">
                  <a16:creationId xmlns:a16="http://schemas.microsoft.com/office/drawing/2014/main" id="{68D5D5F3-3EF1-C497-C6A6-589E9F509E78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BB5512F6-C8A4-7773-E6E0-16426A04AC03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2D94B6A9-53D8-F9CC-8D1E-4DDF2EE4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261" y="4435769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B026CD73-874F-CDEC-BFE6-85B678B18BC1}"/>
              </a:ext>
            </a:extLst>
          </p:cNvPr>
          <p:cNvSpPr/>
          <p:nvPr/>
        </p:nvSpPr>
        <p:spPr bwMode="auto">
          <a:xfrm>
            <a:off x="1953696" y="4435769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C50FC7A-ADCB-BE20-FF34-A50E4B9DBF80}"/>
              </a:ext>
            </a:extLst>
          </p:cNvPr>
          <p:cNvGrpSpPr/>
          <p:nvPr/>
        </p:nvGrpSpPr>
        <p:grpSpPr>
          <a:xfrm>
            <a:off x="502569" y="4822728"/>
            <a:ext cx="1923213" cy="1259888"/>
            <a:chOff x="153319" y="1451872"/>
            <a:chExt cx="1408499" cy="1322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6F0AD4E-7E86-FDF4-309C-F67848D5BC5A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16D1D51-92E2-BB9A-67D7-08963BDFA5BE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27CE6FB6-C32E-018B-482B-13E7FA690197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F09E049-D11E-7ED8-90A0-6EA3DF43FFE5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062503C0-37CC-09D5-051C-69B5C8D7A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12AEEA8-5E12-64E0-BFD8-BCC530D01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F1D63FD0-8796-AC3F-7984-D57AC1A12FD6}"/>
              </a:ext>
            </a:extLst>
          </p:cNvPr>
          <p:cNvSpPr/>
          <p:nvPr/>
        </p:nvSpPr>
        <p:spPr bwMode="auto">
          <a:xfrm>
            <a:off x="1906396" y="5114294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68C12A6-B08A-C65A-74DB-006F6FE655EE}"/>
              </a:ext>
            </a:extLst>
          </p:cNvPr>
          <p:cNvGrpSpPr/>
          <p:nvPr/>
        </p:nvGrpSpPr>
        <p:grpSpPr>
          <a:xfrm>
            <a:off x="5388363" y="2269783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F97AB21-1CA2-7729-7861-72E1C0E4CFB0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3DBF4010-F538-53CF-61EC-B23B6D9EBC14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1339EE3-7C41-9EF4-D398-93F86062F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35ED2A-ED4C-50AE-9EF9-C27ABC0462A8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8514727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20E9-39E9-3609-20E8-643C8D21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7EFB-1CB0-3CB6-B8A6-6046292C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073F5-529B-E8A5-6634-E3899E2E3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31325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and Updating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Automating Deployment using a Custom API-driven Pipeline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Fretz Top-level Topic 1</a:t>
            </a:r>
          </a:p>
          <a:p>
            <a:pPr marL="403225" indent="-403225"/>
            <a:r>
              <a:rPr lang="en-US" dirty="0"/>
              <a:t>Fretz Top-level Topic 2</a:t>
            </a:r>
          </a:p>
        </p:txBody>
      </p:sp>
    </p:spTree>
    <p:extLst>
      <p:ext uri="{BB962C8B-B14F-4D97-AF65-F5344CB8AC3E}">
        <p14:creationId xmlns:p14="http://schemas.microsoft.com/office/powerpoint/2010/main" val="3638442173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53181-D442-BDD1-20E7-4802A673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44DA-E5A1-7F8C-84A1-ABCD5088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1644A-09A0-8750-DC24-D7C6C86A3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31325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and Updating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Automating Deployment using a Custom API-driven Pipeline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Fretz Top-level Topic 1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Fretz Top-level Topic 2</a:t>
            </a:r>
          </a:p>
        </p:txBody>
      </p:sp>
    </p:spTree>
    <p:extLst>
      <p:ext uri="{BB962C8B-B14F-4D97-AF65-F5344CB8AC3E}">
        <p14:creationId xmlns:p14="http://schemas.microsoft.com/office/powerpoint/2010/main" val="294788764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24003-9317-3B98-9A72-359C2E1B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E41A-1D77-76EC-42B3-C1822554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0D640-DBFB-6B0A-B1B4-A4113CC0F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31325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and Updating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Automating Deployment using a Custom API-driven Pipeline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Fretz Top-level Topic 1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Fretz Top-level Topic 2</a:t>
            </a:r>
          </a:p>
        </p:txBody>
      </p:sp>
    </p:spTree>
    <p:extLst>
      <p:ext uri="{BB962C8B-B14F-4D97-AF65-F5344CB8AC3E}">
        <p14:creationId xmlns:p14="http://schemas.microsoft.com/office/powerpoint/2010/main" val="20218020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Three Essential Fabric REST API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Fabric Rest API standardizes programming pattern for </a:t>
            </a:r>
            <a:r>
              <a:rPr lang="en-US" sz="2000" b="1" dirty="0">
                <a:solidFill>
                  <a:srgbClr val="6C0000"/>
                </a:solidFill>
              </a:rPr>
              <a:t>Long Running Operations (LRO)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Fabric REST APIs that support LRO can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endParaRPr lang="en-US" dirty="0"/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Call </a:t>
            </a:r>
            <a:r>
              <a:rPr lang="en-US" dirty="0"/>
              <a:t>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Call </a:t>
            </a:r>
            <a:r>
              <a:rPr lang="en-US" dirty="0"/>
              <a:t>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dirty="0"/>
              <a:t>Developer must handle </a:t>
            </a:r>
            <a:r>
              <a:rPr lang="en-US" sz="1600" b="1" dirty="0">
                <a:solidFill>
                  <a:srgbClr val="6C0000"/>
                </a:solidFill>
              </a:rPr>
              <a:t>202</a:t>
            </a:r>
            <a:r>
              <a:rPr lang="en-US" sz="1800" b="1" dirty="0">
                <a:solidFill>
                  <a:srgbClr val="6C0000"/>
                </a:solidFill>
              </a:rPr>
              <a:t> Accepted</a:t>
            </a:r>
            <a:r>
              <a:rPr lang="en-US" dirty="0"/>
              <a:t> response with callbacks to get operation state and result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Fabric REST APIs use paginated results to return large list-based sets of items</a:t>
            </a:r>
          </a:p>
          <a:p>
            <a:pPr lvl="1"/>
            <a:r>
              <a:rPr lang="en-US" dirty="0"/>
              <a:t>Presence of </a:t>
            </a:r>
            <a:r>
              <a:rPr lang="en-US" sz="1800" b="1" dirty="0" err="1">
                <a:solidFill>
                  <a:srgbClr val="6C0000"/>
                </a:solidFill>
              </a:rPr>
              <a:t>continuationToken</a:t>
            </a:r>
            <a:r>
              <a:rPr lang="en-US" dirty="0"/>
              <a:t> and </a:t>
            </a:r>
            <a:r>
              <a:rPr lang="en-US" sz="1800" b="1" dirty="0" err="1">
                <a:solidFill>
                  <a:srgbClr val="6C0000"/>
                </a:solidFill>
              </a:rPr>
              <a:t>continuationUri</a:t>
            </a:r>
            <a:r>
              <a:rPr lang="en-US" dirty="0"/>
              <a:t> in result tells developer there are more items</a:t>
            </a:r>
          </a:p>
          <a:p>
            <a:pPr lvl="1"/>
            <a:r>
              <a:rPr lang="en-US" dirty="0"/>
              <a:t>Developer must make additional calls to get data until final call returns without </a:t>
            </a:r>
            <a:r>
              <a:rPr lang="en-US" sz="1800" b="1" dirty="0" err="1">
                <a:solidFill>
                  <a:srgbClr val="6C0000"/>
                </a:solidFill>
              </a:rPr>
              <a:t>continuationToken</a:t>
            </a:r>
            <a:endParaRPr lang="en-US" dirty="0"/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All Fabric REST API endpoints are throttled</a:t>
            </a:r>
          </a:p>
          <a:p>
            <a:pPr lvl="1"/>
            <a:r>
              <a:rPr lang="en-US" dirty="0"/>
              <a:t>Each Fabric REST API endpoint restricts each caller to a specific number of API calls per minute</a:t>
            </a:r>
          </a:p>
          <a:p>
            <a:pPr lvl="1"/>
            <a:r>
              <a:rPr lang="en-US" dirty="0"/>
              <a:t>Fabric REST API team currently in the process of documenting throttling limits for each endpoint</a:t>
            </a:r>
          </a:p>
          <a:p>
            <a:pPr lvl="1"/>
            <a:r>
              <a:rPr lang="en-US" dirty="0"/>
              <a:t>Fabric REST APIs return </a:t>
            </a:r>
            <a:r>
              <a:rPr lang="en-US" sz="1600" b="1" dirty="0">
                <a:solidFill>
                  <a:srgbClr val="6C0000"/>
                </a:solidFill>
              </a:rPr>
              <a:t>429 Too Many Requests</a:t>
            </a:r>
            <a:r>
              <a:rPr lang="en-US" dirty="0"/>
              <a:t> error when caller exceeds throttling limit</a:t>
            </a:r>
          </a:p>
          <a:p>
            <a:pPr lvl="1"/>
            <a:r>
              <a:rPr lang="en-US" dirty="0"/>
              <a:t>Developer should use </a:t>
            </a:r>
            <a:r>
              <a:rPr lang="en-US" sz="16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to delay execution until throttling window ends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88CE58-CB2D-5112-06B8-EDFB84DC2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4364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45985" tIns="93633" rIns="0" bIns="9363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FMono-Regular"/>
                <a:cs typeface="Segoe UI" panose="020B0502040204020203" pitchFamily="34" charset="0"/>
              </a:rPr>
              <a:t>continuationToken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61616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D26CDA-A5F5-DB86-4C8F-860E44400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4364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45985" tIns="93633" rIns="0" bIns="9363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FMono-Regular"/>
                <a:cs typeface="Segoe UI" panose="020B0502040204020203" pitchFamily="34" charset="0"/>
              </a:rPr>
              <a:t>continuationToken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61616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86C5-025D-08FD-0D70-EC9F6D5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Fabric REST API .NET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1F71D-7C07-1817-041C-1FBDFBCFE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509200"/>
          </a:xfrm>
        </p:spPr>
        <p:txBody>
          <a:bodyPr/>
          <a:lstStyle/>
          <a:p>
            <a:r>
              <a:rPr lang="en-US" dirty="0"/>
              <a:t>Fabric REST API provides .NET SDK to assist .NET developers</a:t>
            </a:r>
          </a:p>
          <a:p>
            <a:pPr lvl="1"/>
            <a:r>
              <a:rPr lang="en-US" dirty="0"/>
              <a:t>Distributed as a NuGet package named </a:t>
            </a:r>
            <a:r>
              <a:rPr lang="en-US" sz="1800" b="1" dirty="0">
                <a:solidFill>
                  <a:srgbClr val="6C0000"/>
                </a:solidFill>
              </a:rPr>
              <a:t>Microsoft.Fabric.Api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Hides tedious and low-level details associated with programming the Fabric REST APIs </a:t>
            </a:r>
          </a:p>
          <a:p>
            <a:pPr lvl="1"/>
            <a:r>
              <a:rPr lang="en-US" dirty="0"/>
              <a:t>Provides a significant productivity boost to developers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do we like programming with the Fabric REST API .NET SDK?</a:t>
            </a:r>
          </a:p>
          <a:p>
            <a:pPr lvl="1"/>
            <a:r>
              <a:rPr lang="en-US" dirty="0"/>
              <a:t>It handles </a:t>
            </a:r>
            <a:r>
              <a:rPr lang="en-US" sz="1800" b="1" dirty="0">
                <a:solidFill>
                  <a:srgbClr val="6C0000"/>
                </a:solidFill>
              </a:rPr>
              <a:t>long-running operations</a:t>
            </a:r>
            <a:r>
              <a:rPr lang="en-US" dirty="0"/>
              <a:t> transparently behind the scenes</a:t>
            </a:r>
          </a:p>
          <a:p>
            <a:pPr lvl="1"/>
            <a:r>
              <a:rPr lang="en-US" dirty="0"/>
              <a:t>It handles </a:t>
            </a:r>
            <a:r>
              <a:rPr lang="en-US" sz="1800" b="1" dirty="0">
                <a:solidFill>
                  <a:srgbClr val="6C0000"/>
                </a:solidFill>
              </a:rPr>
              <a:t>paginated results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6C0000"/>
                </a:solidFill>
              </a:rPr>
              <a:t>continuation tokens</a:t>
            </a:r>
            <a:r>
              <a:rPr lang="en-US" dirty="0"/>
              <a:t> transparently behind the scenes</a:t>
            </a:r>
          </a:p>
          <a:p>
            <a:pPr lvl="1"/>
            <a:r>
              <a:rPr lang="en-US" dirty="0"/>
              <a:t>It handles </a:t>
            </a:r>
            <a:r>
              <a:rPr lang="en-US" sz="1800" b="1" dirty="0">
                <a:solidFill>
                  <a:srgbClr val="6C0000"/>
                </a:solidFill>
              </a:rPr>
              <a:t>throttling errors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6C0000"/>
                </a:solidFill>
              </a:rPr>
              <a:t>Retry-After logic</a:t>
            </a:r>
            <a:r>
              <a:rPr lang="en-US" dirty="0"/>
              <a:t> transparently behind the scenes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B079E-D46E-BE79-7C9D-9DD35F2A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3" y="2867374"/>
            <a:ext cx="7415401" cy="1926421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3425809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bric Theme">
  <a:themeElements>
    <a:clrScheme name="Custom 10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008D7B"/>
      </a:accent1>
      <a:accent2>
        <a:srgbClr val="0045D6"/>
      </a:accent2>
      <a:accent3>
        <a:srgbClr val="FFFFCC"/>
      </a:accent3>
      <a:accent4>
        <a:srgbClr val="990099"/>
      </a:accent4>
      <a:accent5>
        <a:srgbClr val="900000"/>
      </a:accent5>
      <a:accent6>
        <a:srgbClr val="FFC000"/>
      </a:accent6>
      <a:hlink>
        <a:srgbClr val="C00000"/>
      </a:hlink>
      <a:folHlink>
        <a:srgbClr val="C00000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Props1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24093</TotalTime>
  <Words>3870</Words>
  <Application>Microsoft Office PowerPoint</Application>
  <PresentationFormat>Custom</PresentationFormat>
  <Paragraphs>774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Arial Black</vt:lpstr>
      <vt:lpstr>Lucida Console</vt:lpstr>
      <vt:lpstr>Segoe UI</vt:lpstr>
      <vt:lpstr>Segoe UI Light</vt:lpstr>
      <vt:lpstr>Segoe UI Semibold</vt:lpstr>
      <vt:lpstr>SFMono-Regular</vt:lpstr>
      <vt:lpstr>Wingdings</vt:lpstr>
      <vt:lpstr>Fabric Theme</vt:lpstr>
      <vt:lpstr>Professional Software Development  on the Fabric Platform</vt:lpstr>
      <vt:lpstr>Informal Student Survey</vt:lpstr>
      <vt:lpstr>Agenda</vt:lpstr>
      <vt:lpstr>Creating and Updating Items using the Fabric REST APIs</vt:lpstr>
      <vt:lpstr>The FabricSolutionDeployment Developer Sample</vt:lpstr>
      <vt:lpstr>Fabric User API Design and Architecture</vt:lpstr>
      <vt:lpstr>RTFM! = Read The Fabric Documentation</vt:lpstr>
      <vt:lpstr>Three Essential Fabric REST API Fundamentals</vt:lpstr>
      <vt:lpstr>Fabric REST API .NET SDK</vt:lpstr>
      <vt:lpstr>Assign Workspaces to Fabric Capacities</vt:lpstr>
      <vt:lpstr>Creating and Updating Items using the Fabric REST APIs</vt:lpstr>
      <vt:lpstr>Workspaces with Sample Fabric Solution Scenarios</vt:lpstr>
      <vt:lpstr>Workspace Item Types</vt:lpstr>
      <vt:lpstr>Item Definitions</vt:lpstr>
      <vt:lpstr>Notebook Item Definition Files</vt:lpstr>
      <vt:lpstr>Data Pipeline Definition Files</vt:lpstr>
      <vt:lpstr>Semantic Model Item Definition Files</vt:lpstr>
      <vt:lpstr>Report Item Definition Files</vt:lpstr>
      <vt:lpstr>PBIP Projects in Power BI Desktop</vt:lpstr>
      <vt:lpstr>Programming with Fabric Item Definitions</vt:lpstr>
      <vt:lpstr>Deploy the Power BI Solution</vt:lpstr>
      <vt:lpstr>Deploy the Notebook Solution</vt:lpstr>
      <vt:lpstr>Using Spark Jobs to Create Lakehouse Tables</vt:lpstr>
      <vt:lpstr>Example of Running Notebook using Job Scheduler </vt:lpstr>
      <vt:lpstr>Creating DirectLake Semantic Models on Lakehouse Tables</vt:lpstr>
      <vt:lpstr>Lakehouse Properties</vt:lpstr>
      <vt:lpstr>Deploy the Shortcut Solution</vt:lpstr>
      <vt:lpstr>Shortcut Solution Post Deployment</vt:lpstr>
      <vt:lpstr>Deploy the Data Pipeline Solution</vt:lpstr>
      <vt:lpstr>Data Pipeline Solution Post Deployment</vt:lpstr>
      <vt:lpstr>Creating and Updating Items using the Fabric REST APIs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Creating and Managing Connections in Fabric</vt:lpstr>
      <vt:lpstr>Using a Naing Convention for Managing Connections</vt:lpstr>
      <vt:lpstr>Creating and Updating Items using the Fabric REST APIs</vt:lpstr>
      <vt:lpstr>Parameterizing Customer Data and Datasource Paths</vt:lpstr>
      <vt:lpstr>Where Do Datasource Paths Live in a Solution?</vt:lpstr>
      <vt:lpstr>Datasource Path in a Notebook</vt:lpstr>
      <vt:lpstr>Data Source Path in a Semantic Model</vt:lpstr>
      <vt:lpstr>Datasource Paths and Connection Id in a Data Pipeline</vt:lpstr>
      <vt:lpstr>Workspace Id and Notebook Ids in Data Pipeline</vt:lpstr>
      <vt:lpstr>Deployment Parameters</vt:lpstr>
      <vt:lpstr>Deployment Parameters in Action</vt:lpstr>
      <vt:lpstr>Sample Data Used in FabricSolutionDeployment</vt:lpstr>
      <vt:lpstr>Adventure Works Sample Data</vt:lpstr>
      <vt:lpstr>Contoso Sample Data</vt:lpstr>
      <vt:lpstr>Fabrikam Sample Data</vt:lpstr>
      <vt:lpstr>Northwind Sample Data</vt:lpstr>
      <vt:lpstr>Wingtip Toys Sample Data</vt:lpstr>
      <vt:lpstr>Seamark Farms  Sample Data</vt:lpstr>
      <vt:lpstr>Agenda</vt:lpstr>
      <vt:lpstr>Automating Deployment using a Custom API-driven Pipeline </vt:lpstr>
      <vt:lpstr>Developing a Custom API-driven Pipeline</vt:lpstr>
      <vt:lpstr>First Motivation for Custom API-driven Pipelines</vt:lpstr>
      <vt:lpstr>Second Motivation for Custom API-driven Pipelines</vt:lpstr>
      <vt:lpstr>Options for API-driven Solution Deployment</vt:lpstr>
      <vt:lpstr>Automating Deployment using a Custom API-driven Pipeline </vt:lpstr>
      <vt:lpstr>Deploy Solution from Source Workspace</vt:lpstr>
      <vt:lpstr>Deployment by Cloning Items from Source Workspace</vt:lpstr>
      <vt:lpstr>Performing Id Substitution with notebook-content.py</vt:lpstr>
      <vt:lpstr>Track Workspace Item Dependencies </vt:lpstr>
      <vt:lpstr>Recreating Source Workspace Connections</vt:lpstr>
      <vt:lpstr>Recreating Web Connections</vt:lpstr>
      <vt:lpstr>Recreating ADLS Connections</vt:lpstr>
      <vt:lpstr>Automating Deployment using a Custom API-driven Pipeline </vt:lpstr>
      <vt:lpstr>Exporting for Fabric Solution Deployment</vt:lpstr>
      <vt:lpstr>deploy.config.json</vt:lpstr>
      <vt:lpstr>Deploy From Export</vt:lpstr>
      <vt:lpstr>Automating Deployment using a Custom API-driven Pipeline </vt:lpstr>
      <vt:lpstr>PowerPoint Presentation</vt:lpstr>
      <vt:lpstr>Staged Deployment for Multitenant Scenario</vt:lpstr>
      <vt:lpstr>Staged Deployment for Multitenant Scenario</vt:lpstr>
      <vt:lpstr>Agenda</vt:lpstr>
      <vt:lpstr>Agenda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134</cp:revision>
  <cp:lastPrinted>2019-05-02T20:11:39Z</cp:lastPrinted>
  <dcterms:created xsi:type="dcterms:W3CDTF">2018-09-21T01:16:59Z</dcterms:created>
  <dcterms:modified xsi:type="dcterms:W3CDTF">2025-03-24T12:24:01Z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